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79" d="100"/>
          <a:sy n="79" d="100"/>
        </p:scale>
        <p:origin x="-9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5F901F-2FCF-2148-9D73-FAB42241490F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24961A-0A4A-494D-99A0-D52FEF3057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2677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24961A-0A4A-494D-99A0-D52FEF305700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</a:lstStyle>
          <a:p>
            <a:fld id="{175AB7A3-62C8-644D-BDF1-C58AE6AC3DF3}" type="datetimeFigureOut">
              <a:rPr lang="en-US" smtClean="0"/>
              <a:pPr/>
              <a:t>5/13/12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</a:lstStyle>
          <a:p>
            <a:fld id="{EA766EAF-463B-034C-8F22-CCD017F4252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Transport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 Plants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exercise: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 the structure of a xylem vessel</a:t>
            </a:r>
          </a:p>
          <a:p>
            <a:pPr lvl="1"/>
            <a:r>
              <a:rPr lang="en-US" dirty="0" err="1" smtClean="0"/>
              <a:t>i</a:t>
            </a:r>
            <a:r>
              <a:rPr lang="en-US" dirty="0" smtClean="0"/>
              <a:t>) a longitudinal section</a:t>
            </a:r>
          </a:p>
          <a:p>
            <a:pPr lvl="1"/>
            <a:r>
              <a:rPr lang="en-US" dirty="0" smtClean="0"/>
              <a:t>ii) a transverse or cross section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Xylem Vessels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47800"/>
            <a:ext cx="2475992" cy="4800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417638"/>
            <a:ext cx="2609088" cy="48307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11600" y="1416050"/>
            <a:ext cx="2413000" cy="48323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complex tissue consisting of different types of specialized cells.</a:t>
            </a:r>
          </a:p>
          <a:p>
            <a:r>
              <a:rPr lang="en-US" dirty="0" smtClean="0"/>
              <a:t>Unlike xylem it is living tissue and has no lignin in the cell walls.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Each conducting cell is tubular and is called a SIEVE TUBE ELEMENT</a:t>
            </a:r>
          </a:p>
          <a:p>
            <a:r>
              <a:rPr lang="en-US" dirty="0" smtClean="0"/>
              <a:t>These are joined end to end to form sieve tubes</a:t>
            </a:r>
          </a:p>
          <a:p>
            <a:r>
              <a:rPr lang="en-US" dirty="0" smtClean="0"/>
              <a:t>Their ends are perforated.</a:t>
            </a:r>
          </a:p>
          <a:p>
            <a:r>
              <a:rPr lang="en-US" dirty="0" smtClean="0"/>
              <a:t>They are living, but have no nucleus</a:t>
            </a:r>
          </a:p>
          <a:p>
            <a:r>
              <a:rPr lang="en-US" dirty="0" smtClean="0"/>
              <a:t>They also possess few organelles and little cytoplasm which surrounds a very large vacuole</a:t>
            </a:r>
          </a:p>
          <a:p>
            <a:r>
              <a:rPr lang="en-US" dirty="0" smtClean="0"/>
              <a:t>Sieve tubes conduct manufactured food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Specialized cells called COMPANION CELLS are closely associated with the sieve tubes.</a:t>
            </a:r>
          </a:p>
          <a:p>
            <a:r>
              <a:rPr lang="en-US" dirty="0" smtClean="0"/>
              <a:t>Each contains a nucleus, numerous mitochondria and other organelles that are largely absent from the sieve tubes.</a:t>
            </a:r>
          </a:p>
          <a:p>
            <a:r>
              <a:rPr lang="en-US" dirty="0" smtClean="0"/>
              <a:t>It is thought that these cells carry out the normal cell processes for the sieve tubes and supply energy for conduction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274638"/>
            <a:ext cx="7498080" cy="597376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 transports…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Manufactured food in the cell sap. </a:t>
            </a:r>
          </a:p>
          <a:p>
            <a:r>
              <a:rPr lang="en-US" dirty="0" smtClean="0"/>
              <a:t>These include:</a:t>
            </a:r>
          </a:p>
          <a:p>
            <a:pPr lvl="1"/>
            <a:r>
              <a:rPr lang="en-US" dirty="0" smtClean="0"/>
              <a:t>Sugars (mainly sucrose)</a:t>
            </a:r>
          </a:p>
          <a:p>
            <a:pPr lvl="1"/>
            <a:r>
              <a:rPr lang="en-US" dirty="0" smtClean="0"/>
              <a:t>Amino acids</a:t>
            </a:r>
          </a:p>
          <a:p>
            <a:pPr lvl="1"/>
            <a:r>
              <a:rPr lang="en-US" dirty="0" smtClean="0"/>
              <a:t>Other nutrient compounds</a:t>
            </a:r>
          </a:p>
          <a:p>
            <a:r>
              <a:rPr lang="en-US" dirty="0" smtClean="0"/>
              <a:t>These are made from the products of photosynthesis and moved throughout the plant to growing points or to certain areas for storage (roots, fruits, etc)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Food can also be moved from storage areas to areas of need</a:t>
            </a:r>
          </a:p>
          <a:p>
            <a:pPr lvl="1"/>
            <a:r>
              <a:rPr lang="en-US" dirty="0" smtClean="0"/>
              <a:t>e.g. from cotyledons of germinating seeds to the young roots and shoots.</a:t>
            </a:r>
          </a:p>
          <a:p>
            <a:r>
              <a:rPr lang="en-US" dirty="0" smtClean="0"/>
              <a:t>This movement of food is called TRANSLOCATION and occurs in the sieve tubes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Phloem…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Translocation requires energy from respiration, which is unlike transport of water and minerals through xylem vessels.</a:t>
            </a:r>
          </a:p>
          <a:p>
            <a:r>
              <a:rPr lang="en-US" dirty="0" smtClean="0"/>
              <a:t>Evidence that pointed to phloem as the food conducting tissue:</a:t>
            </a:r>
          </a:p>
          <a:p>
            <a:pPr lvl="1"/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Ringing experiments</a:t>
            </a:r>
            <a:r>
              <a:rPr lang="en-US" dirty="0" smtClean="0"/>
              <a:t>: if a ring of bark and phloem is removed around a woody stem, sugars accumulate above the ring causing a slightly swollen appearance.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bundle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group of phloem and xylem tissues together make up a vascular bundle.</a:t>
            </a:r>
          </a:p>
          <a:p>
            <a:r>
              <a:rPr lang="en-US" dirty="0" smtClean="0"/>
              <a:t>Vascular bundles are arranged differently in roots and stems.</a:t>
            </a:r>
          </a:p>
          <a:p>
            <a:r>
              <a:rPr lang="en-US" i="1" dirty="0" smtClean="0"/>
              <a:t>Draw a cross section of a </a:t>
            </a:r>
            <a:r>
              <a:rPr lang="en-US" i="1" dirty="0" err="1" smtClean="0"/>
              <a:t>dicot</a:t>
            </a:r>
            <a:r>
              <a:rPr lang="en-US" i="1" dirty="0" smtClean="0"/>
              <a:t> root and shoot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Structure and Function of Transport systems in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higher plants transport is carried out by vascular tissue</a:t>
            </a:r>
          </a:p>
          <a:p>
            <a:r>
              <a:rPr lang="en-US" dirty="0" smtClean="0"/>
              <a:t>Vascular tissue consist of</a:t>
            </a:r>
          </a:p>
          <a:p>
            <a:pPr lvl="1"/>
            <a:r>
              <a:rPr lang="en-US" dirty="0" smtClean="0"/>
              <a:t>Xylem and</a:t>
            </a:r>
          </a:p>
          <a:p>
            <a:pPr lvl="1"/>
            <a:r>
              <a:rPr lang="en-US" dirty="0" smtClean="0"/>
              <a:t>Phloem</a:t>
            </a:r>
          </a:p>
          <a:p>
            <a:r>
              <a:rPr lang="en-US" dirty="0" smtClean="0"/>
              <a:t>It is found in the roots, stems and leaves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Distribution of Vascular Tissue in a Dicotyledonous Plant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Draw transverse (or cross) sections of the vascular system found in a </a:t>
            </a:r>
            <a:r>
              <a:rPr lang="en-US" i="1" dirty="0" err="1" smtClean="0"/>
              <a:t>dicot</a:t>
            </a:r>
            <a:r>
              <a:rPr lang="en-US" i="1" dirty="0" smtClean="0"/>
              <a:t> </a:t>
            </a:r>
          </a:p>
          <a:p>
            <a:pPr lvl="1"/>
            <a:r>
              <a:rPr lang="en-US" i="1" dirty="0" smtClean="0"/>
              <a:t>Leaf</a:t>
            </a:r>
          </a:p>
          <a:p>
            <a:pPr lvl="1"/>
            <a:r>
              <a:rPr lang="en-US" i="1" dirty="0" smtClean="0"/>
              <a:t>Stem</a:t>
            </a:r>
          </a:p>
          <a:p>
            <a:pPr lvl="1"/>
            <a:r>
              <a:rPr lang="en-US" i="1" dirty="0" smtClean="0"/>
              <a:t>Root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a Leaf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47800"/>
            <a:ext cx="749808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Cross section of a 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168400"/>
            <a:ext cx="7498080" cy="508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5608" y="1417637"/>
            <a:ext cx="7498080" cy="504245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conducting tissue made up of conducting elements called vessels.</a:t>
            </a:r>
          </a:p>
          <a:p>
            <a:r>
              <a:rPr lang="en-US" dirty="0" smtClean="0"/>
              <a:t>Xylem vessels are DEAD</a:t>
            </a:r>
          </a:p>
          <a:p>
            <a:r>
              <a:rPr lang="en-US" dirty="0" smtClean="0"/>
              <a:t>They are long hollow tubes which are from form columns of elongated cells whose end walls have broken down and whose cell contents have died.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They are narrow and have walls that are strengthened by a hard substance called LIGNIN (material of which wood is made)</a:t>
            </a:r>
          </a:p>
          <a:p>
            <a:r>
              <a:rPr lang="en-US" dirty="0" smtClean="0"/>
              <a:t>Xylem vessels carry water and mineral salts upwards in the plant</a:t>
            </a:r>
          </a:p>
          <a:p>
            <a:r>
              <a:rPr lang="en-US" dirty="0" smtClean="0"/>
              <a:t>They also provide support for the plant.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Xylem vessels are adapted to carry out their function in several ways: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35608" y="2286000"/>
          <a:ext cx="7499350" cy="247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9675"/>
                <a:gridCol w="3749675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Function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Cells are dead and have no contents</a:t>
                      </a:r>
                    </a:p>
                    <a:p>
                      <a:r>
                        <a:rPr lang="en-US" dirty="0" smtClean="0"/>
                        <a:t>Vessels have no cross walls</a:t>
                      </a:r>
                    </a:p>
                    <a:p>
                      <a:r>
                        <a:rPr lang="en-US" dirty="0" smtClean="0"/>
                        <a:t>Vessels made of elongated</a:t>
                      </a:r>
                      <a:r>
                        <a:rPr lang="en-US" baseline="0" dirty="0" smtClean="0"/>
                        <a:t> narrow elements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Allow water to flow freely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Lignified walls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Able</a:t>
                      </a:r>
                      <a:r>
                        <a:rPr lang="en-US" baseline="0" dirty="0" smtClean="0"/>
                        <a:t> to withstand suction pressures without collapsing;</a:t>
                      </a:r>
                    </a:p>
                    <a:p>
                      <a:r>
                        <a:rPr lang="en-US" baseline="0" dirty="0" smtClean="0"/>
                        <a:t>Supports stems and leaves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ＭＳ ゴシック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Solstice.thmx</Template>
  <TotalTime>78</TotalTime>
  <Words>561</Words>
  <Application>Microsoft Macintosh PowerPoint</Application>
  <PresentationFormat>On-screen Show (4:3)</PresentationFormat>
  <Paragraphs>72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Solstice</vt:lpstr>
      <vt:lpstr>Transport</vt:lpstr>
      <vt:lpstr>The Structure and Function of Transport systems in Plants</vt:lpstr>
      <vt:lpstr>Distribution of Vascular Tissue in a Dicotyledonous Plant</vt:lpstr>
      <vt:lpstr>Cross Section of a Leaf</vt:lpstr>
      <vt:lpstr>Cross section of a Stem</vt:lpstr>
      <vt:lpstr>PowerPoint Presentation</vt:lpstr>
      <vt:lpstr>Xylem</vt:lpstr>
      <vt:lpstr>Xylem</vt:lpstr>
      <vt:lpstr>Xylem vessels are adapted to carry out their function in several ways:</vt:lpstr>
      <vt:lpstr>Drawing exercise:</vt:lpstr>
      <vt:lpstr>Xylem Vessels</vt:lpstr>
      <vt:lpstr>Phloem</vt:lpstr>
      <vt:lpstr>Phloem</vt:lpstr>
      <vt:lpstr>Phloem</vt:lpstr>
      <vt:lpstr>PowerPoint Presentation</vt:lpstr>
      <vt:lpstr>Phloem transports…</vt:lpstr>
      <vt:lpstr>Phloem…</vt:lpstr>
      <vt:lpstr>Phloem…</vt:lpstr>
      <vt:lpstr>Vascular bundle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Transport</dc:title>
  <dc:creator>Jeanelle Looby</dc:creator>
  <cp:lastModifiedBy>Jeanelle Looby</cp:lastModifiedBy>
  <cp:revision>4</cp:revision>
  <dcterms:created xsi:type="dcterms:W3CDTF">2010-05-06T20:59:04Z</dcterms:created>
  <dcterms:modified xsi:type="dcterms:W3CDTF">2012-05-13T22:15:26Z</dcterms:modified>
</cp:coreProperties>
</file>