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D1F7-2F00-BD4E-83DD-211B767D7D0C}" type="datetimeFigureOut">
              <a:rPr lang="en-US" smtClean="0"/>
              <a:t>5/13/12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5C614-70CB-9E43-85B2-8BB0D62ED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9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5C614-70CB-9E43-85B2-8BB0D62ED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5C614-70CB-9E43-85B2-8BB0D62ED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7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C090071-BAB0-0E46-9C68-0ABF21D5FBE1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E8A3428-5F6D-2849-B175-4184AE3E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 Equation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overall equation can be summarized as follows:</a:t>
            </a:r>
          </a:p>
          <a:p>
            <a:r>
              <a:rPr lang="en-US" dirty="0" smtClean="0"/>
              <a:t>Plants and yeasts</a:t>
            </a:r>
          </a:p>
          <a:p>
            <a:pPr>
              <a:buNone/>
            </a:pPr>
            <a:r>
              <a:rPr lang="en-US" dirty="0" smtClean="0"/>
              <a:t>		       	</a:t>
            </a:r>
            <a:r>
              <a:rPr lang="en-US" sz="2000" dirty="0" smtClean="0"/>
              <a:t>carbon dioxide + ethyl alcohol  +  energy (ATP)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dirty="0" smtClean="0"/>
              <a:t>glucose</a:t>
            </a:r>
            <a:r>
              <a:rPr lang="en-US" sz="2400" dirty="0" smtClean="0"/>
              <a:t>      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000" dirty="0" smtClean="0"/>
              <a:t>lactic acid      +     energy (ATP)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Animals</a:t>
            </a:r>
          </a:p>
          <a:p>
            <a:pPr>
              <a:buNone/>
            </a:pPr>
            <a:endParaRPr lang="en-US" sz="20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3886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r>
              <a:rPr lang="en-US" dirty="0" smtClean="0"/>
              <a:t>The events taking place in anaerobic respiration are the same as the first steps in aerobic respiration. During anaerobic respiration:</a:t>
            </a:r>
          </a:p>
          <a:p>
            <a:pPr lvl="1"/>
            <a:r>
              <a:rPr lang="en-US" dirty="0" smtClean="0"/>
              <a:t>No oxygen is used</a:t>
            </a:r>
          </a:p>
          <a:p>
            <a:pPr lvl="1"/>
            <a:r>
              <a:rPr lang="en-US" dirty="0" smtClean="0"/>
              <a:t>Little energy is produced</a:t>
            </a:r>
          </a:p>
          <a:p>
            <a:pPr lvl="1"/>
            <a:r>
              <a:rPr lang="en-US" dirty="0" smtClean="0"/>
              <a:t>Alcohol and carbon dioxide are produced by plants and yeast</a:t>
            </a:r>
          </a:p>
          <a:p>
            <a:pPr lvl="1"/>
            <a:r>
              <a:rPr lang="en-US" dirty="0" smtClean="0"/>
              <a:t>Only lactic acid is produced by animals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adenosine </a:t>
            </a:r>
            <a:r>
              <a:rPr lang="en-US" b="1" dirty="0" err="1" smtClean="0"/>
              <a:t>triphosphate</a:t>
            </a:r>
            <a:r>
              <a:rPr lang="en-US" dirty="0" smtClean="0"/>
              <a:t> (ATP) molecule has three phosphate groups.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phosphate in adenosine </a:t>
            </a:r>
            <a:r>
              <a:rPr lang="en-US" dirty="0" err="1" smtClean="0"/>
              <a:t>triphosphate</a:t>
            </a:r>
            <a:r>
              <a:rPr lang="en-US" dirty="0" smtClean="0"/>
              <a:t> (ATP) is easily removed to form adenosine </a:t>
            </a:r>
            <a:r>
              <a:rPr lang="en-US" dirty="0" err="1" smtClean="0"/>
              <a:t>diphosphate</a:t>
            </a:r>
            <a:r>
              <a:rPr lang="en-US" dirty="0" smtClean="0"/>
              <a:t> (ADP).</a:t>
            </a:r>
          </a:p>
          <a:p>
            <a:r>
              <a:rPr lang="en-US" dirty="0" smtClean="0"/>
              <a:t>Energy is released during that reaction</a:t>
            </a:r>
          </a:p>
          <a:p>
            <a:r>
              <a:rPr lang="en-US" dirty="0" smtClean="0"/>
              <a:t>The ATP molecule stores energy temporarily and transfers it to the other reactions when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Transfer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530427" cy="1713289"/>
          </a:xfrm>
        </p:spPr>
        <p:txBody>
          <a:bodyPr wrap="none">
            <a:spAutoFit/>
          </a:bodyPr>
          <a:lstStyle/>
          <a:p>
            <a:r>
              <a:rPr lang="en-US" dirty="0" smtClean="0"/>
              <a:t>ATP		ADP + P + Energy</a:t>
            </a:r>
          </a:p>
          <a:p>
            <a:pPr>
              <a:buNone/>
            </a:pPr>
            <a:r>
              <a:rPr lang="en-US" dirty="0" smtClean="0"/>
              <a:t>The ADP formed by that reaction is used to make more ATP</a:t>
            </a:r>
          </a:p>
          <a:p>
            <a:r>
              <a:rPr lang="en-US" dirty="0" smtClean="0"/>
              <a:t>ADP + P + energy from respiration		ATP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1981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7400" y="3200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6"/>
            <a:ext cx="7313613" cy="6336704"/>
          </a:xfrm>
        </p:spPr>
        <p:txBody>
          <a:bodyPr/>
          <a:lstStyle/>
          <a:p>
            <a:r>
              <a:rPr lang="en-US" dirty="0" smtClean="0"/>
              <a:t>The table below shows the amounts of lactic acid in the blood of a man who exercised vigorously for ten minutes.</a:t>
            </a:r>
          </a:p>
          <a:p>
            <a:pPr marL="0" indent="0" algn="ctr">
              <a:buNone/>
            </a:pPr>
            <a:r>
              <a:rPr lang="en-US" dirty="0" smtClean="0"/>
              <a:t>Lactic Acid Concentration in the Blood of an Exercising Man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55467"/>
              </p:ext>
            </p:extLst>
          </p:nvPr>
        </p:nvGraphicFramePr>
        <p:xfrm>
          <a:off x="1524000" y="2636914"/>
          <a:ext cx="6096000" cy="391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45203">
                <a:tc>
                  <a:txBody>
                    <a:bodyPr/>
                    <a:lstStyle/>
                    <a:p>
                      <a:r>
                        <a:rPr lang="en-US" dirty="0" smtClean="0"/>
                        <a:t>Time/minutes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Lactic acid conc./mg per 100 cm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/>
          <a:lstStyle/>
          <a:p>
            <a:r>
              <a:rPr lang="en-US" dirty="0" smtClean="0"/>
              <a:t>(a) Draw a graph to show how the lactic acid concentration changed. 7</a:t>
            </a:r>
          </a:p>
          <a:p>
            <a:r>
              <a:rPr lang="en-US" dirty="0" smtClean="0"/>
              <a:t>(b) By how much did the lactic acid increase during the period of exercise? 1</a:t>
            </a:r>
          </a:p>
          <a:p>
            <a:r>
              <a:rPr lang="en-US" dirty="0" smtClean="0"/>
              <a:t>(c) How do you account for the rise in lactic acid concentration during the first ten minutes after the start of the exercise? 3</a:t>
            </a:r>
          </a:p>
          <a:p>
            <a:r>
              <a:rPr lang="en-US" dirty="0" smtClean="0"/>
              <a:t>(d) Suggest why it continued to rise for a short time after the exercise ended. 2</a:t>
            </a:r>
          </a:p>
          <a:p>
            <a:r>
              <a:rPr lang="en-US" dirty="0" smtClean="0"/>
              <a:t>(e) State TWO factors that should be kept constant if this method is to be used to compare results from several different persons. 2</a:t>
            </a:r>
          </a:p>
          <a:p>
            <a:pPr algn="r"/>
            <a:r>
              <a:rPr lang="en-US" dirty="0" smtClean="0"/>
              <a:t>15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8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that respiration takes place at the level of the cell</a:t>
            </a:r>
          </a:p>
          <a:p>
            <a:r>
              <a:rPr lang="en-US" dirty="0" smtClean="0"/>
              <a:t>Describe the process of aerobic respiration</a:t>
            </a:r>
          </a:p>
          <a:p>
            <a:r>
              <a:rPr lang="en-US" dirty="0" smtClean="0"/>
              <a:t>State the function of ATP (</a:t>
            </a:r>
            <a:r>
              <a:rPr lang="en-US" dirty="0" err="1" smtClean="0"/>
              <a:t>adeosine</a:t>
            </a:r>
            <a:r>
              <a:rPr lang="en-US" dirty="0" smtClean="0"/>
              <a:t> </a:t>
            </a:r>
            <a:r>
              <a:rPr lang="en-US" dirty="0" err="1" smtClean="0"/>
              <a:t>triphosphate</a:t>
            </a:r>
            <a:r>
              <a:rPr lang="en-US" dirty="0" smtClean="0"/>
              <a:t>) in energy transfer</a:t>
            </a:r>
          </a:p>
          <a:p>
            <a:r>
              <a:rPr lang="en-US" dirty="0" smtClean="0"/>
              <a:t>Distinguish between aerobic and anaerobic respiration</a:t>
            </a:r>
          </a:p>
          <a:p>
            <a:r>
              <a:rPr lang="en-US" dirty="0" smtClean="0"/>
              <a:t>Carry out and interpret results from simple controlled investigations to demonstrate the products of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Process living organisms undergo to release energy from food (substrate)</a:t>
            </a:r>
          </a:p>
          <a:p>
            <a:r>
              <a:rPr lang="en-US" dirty="0" smtClean="0"/>
              <a:t>The energy released is used to carry out all metabolic activities in living organisms</a:t>
            </a:r>
          </a:p>
          <a:p>
            <a:r>
              <a:rPr lang="en-US" dirty="0" smtClean="0"/>
              <a:t>Respiration involves several steps controlled by enzymes</a:t>
            </a:r>
          </a:p>
          <a:p>
            <a:r>
              <a:rPr lang="en-US" dirty="0" smtClean="0"/>
              <a:t>There are </a:t>
            </a:r>
            <a:r>
              <a:rPr lang="en-US" b="1" dirty="0" smtClean="0"/>
              <a:t>TWO </a:t>
            </a:r>
            <a:r>
              <a:rPr lang="en-US" dirty="0" smtClean="0"/>
              <a:t>main types of respiration:</a:t>
            </a:r>
          </a:p>
          <a:p>
            <a:pPr lvl="1"/>
            <a:r>
              <a:rPr lang="en-US" dirty="0" smtClean="0"/>
              <a:t>AEROBIC</a:t>
            </a:r>
          </a:p>
          <a:p>
            <a:pPr lvl="1"/>
            <a:r>
              <a:rPr lang="en-US" dirty="0" smtClean="0"/>
              <a:t>ANAEROBIC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Glucose is oxidized in many small steps to form carbon dioxide, water and energy.</a:t>
            </a:r>
          </a:p>
          <a:p>
            <a:r>
              <a:rPr lang="en-US" dirty="0" smtClean="0"/>
              <a:t>The important energy releasing steps take place in the </a:t>
            </a:r>
            <a:r>
              <a:rPr lang="en-US" b="1" dirty="0" smtClean="0"/>
              <a:t>mitochondria</a:t>
            </a:r>
          </a:p>
          <a:p>
            <a:r>
              <a:rPr lang="en-US" dirty="0" smtClean="0"/>
              <a:t>The energy is stored temporarily in ATP molecules</a:t>
            </a:r>
          </a:p>
          <a:p>
            <a:pPr lvl="1"/>
            <a:r>
              <a:rPr lang="en-US" dirty="0" smtClean="0"/>
              <a:t>The energy is readily available for use when required in this form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Aerobic </a:t>
            </a:r>
            <a:r>
              <a:rPr lang="en-US" dirty="0" smtClean="0"/>
              <a:t>Respiration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overall equation can be summarized as follows: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en-US" sz="2800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+ 6 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6 CO</a:t>
            </a:r>
            <a:r>
              <a:rPr lang="en-US" baseline="-25000" dirty="0" smtClean="0"/>
              <a:t>2</a:t>
            </a:r>
            <a:r>
              <a:rPr lang="en-US" dirty="0" smtClean="0"/>
              <a:t> + 6 H</a:t>
            </a:r>
            <a:r>
              <a:rPr lang="en-US" baseline="-25000" dirty="0" smtClean="0"/>
              <a:t>2</a:t>
            </a:r>
            <a:r>
              <a:rPr lang="en-US" dirty="0" smtClean="0"/>
              <a:t>O + Energy </a:t>
            </a:r>
          </a:p>
          <a:p>
            <a:pPr>
              <a:buNone/>
            </a:pPr>
            <a:r>
              <a:rPr lang="en-US" dirty="0" smtClean="0"/>
              <a:t>      glucose   + oxygen	             carbon  +  water  +  ATP</a:t>
            </a:r>
          </a:p>
          <a:p>
            <a:pPr algn="ctr">
              <a:buNone/>
            </a:pPr>
            <a:r>
              <a:rPr lang="en-US" sz="2400" dirty="0" smtClean="0"/>
              <a:t>               dioxide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581400" y="3230881"/>
            <a:ext cx="9906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Aerobic r</a:t>
            </a:r>
            <a:r>
              <a:rPr lang="en-US" dirty="0" smtClean="0"/>
              <a:t>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Glucose (or fat) is used as a substrate to provide energy</a:t>
            </a:r>
          </a:p>
          <a:p>
            <a:pPr lvl="1"/>
            <a:r>
              <a:rPr lang="en-US" dirty="0" smtClean="0"/>
              <a:t>Energy is released in slow, controlled process</a:t>
            </a:r>
          </a:p>
          <a:p>
            <a:pPr lvl="1"/>
            <a:r>
              <a:rPr lang="en-US" dirty="0" smtClean="0"/>
              <a:t>The energy released is temporarily stored in ATP</a:t>
            </a:r>
          </a:p>
          <a:p>
            <a:pPr lvl="1"/>
            <a:r>
              <a:rPr lang="en-US" dirty="0" smtClean="0"/>
              <a:t>Oxygen is used in the process</a:t>
            </a:r>
          </a:p>
          <a:p>
            <a:pPr lvl="1"/>
            <a:r>
              <a:rPr lang="en-US" dirty="0" smtClean="0"/>
              <a:t>Carbon dioxide and water are released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food (sugar) is only partly oxidized producing a little energy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animals</a:t>
            </a:r>
            <a:r>
              <a:rPr lang="en-US" dirty="0" smtClean="0"/>
              <a:t> that respire </a:t>
            </a:r>
            <a:r>
              <a:rPr lang="en-US" dirty="0" err="1" smtClean="0"/>
              <a:t>anaerobically</a:t>
            </a:r>
            <a:r>
              <a:rPr lang="en-US" dirty="0" smtClean="0"/>
              <a:t> the sugar is broken down to form </a:t>
            </a:r>
            <a:r>
              <a:rPr lang="en-US" b="1" dirty="0" smtClean="0"/>
              <a:t>LACTIC ACID</a:t>
            </a:r>
            <a:r>
              <a:rPr lang="en-US" dirty="0" smtClean="0"/>
              <a:t> and energy</a:t>
            </a:r>
          </a:p>
          <a:p>
            <a:pPr lvl="1"/>
            <a:r>
              <a:rPr lang="en-US" dirty="0" smtClean="0"/>
              <a:t>No CO</a:t>
            </a:r>
            <a:r>
              <a:rPr lang="en-US" baseline="-25000" dirty="0" smtClean="0"/>
              <a:t>2</a:t>
            </a:r>
            <a:r>
              <a:rPr lang="en-US" dirty="0" smtClean="0"/>
              <a:t> is given off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plants </a:t>
            </a:r>
            <a:r>
              <a:rPr lang="en-US" dirty="0" smtClean="0"/>
              <a:t>and </a:t>
            </a:r>
            <a:r>
              <a:rPr lang="en-US" b="1" dirty="0" smtClean="0"/>
              <a:t>yeast</a:t>
            </a:r>
            <a:r>
              <a:rPr lang="en-US" dirty="0" smtClean="0"/>
              <a:t> (a fungus) the sugar is converted into </a:t>
            </a:r>
            <a:r>
              <a:rPr lang="en-US" b="1" dirty="0" smtClean="0"/>
              <a:t>ETHANOL (alcohol)</a:t>
            </a:r>
            <a:r>
              <a:rPr lang="en-US" dirty="0" smtClean="0"/>
              <a:t>, carbon dioxide and energy.</a:t>
            </a:r>
          </a:p>
          <a:p>
            <a:r>
              <a:rPr lang="en-US" dirty="0" smtClean="0"/>
              <a:t>   There are microscopic organisms that are </a:t>
            </a:r>
            <a:r>
              <a:rPr lang="en-US" b="1" i="1" dirty="0" smtClean="0"/>
              <a:t>Anaerobes</a:t>
            </a:r>
            <a:endParaRPr lang="en-US" dirty="0" smtClean="0"/>
          </a:p>
          <a:p>
            <a:pPr lvl="1"/>
            <a:r>
              <a:rPr lang="en-US" dirty="0" smtClean="0"/>
              <a:t>They can live without oxygen</a:t>
            </a:r>
          </a:p>
          <a:p>
            <a:r>
              <a:rPr lang="en-US" dirty="0" smtClean="0"/>
              <a:t>Larger organisms can survive for short periods without oxygen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During strenuous exercise, mammalian muscle cells can respire </a:t>
            </a:r>
            <a:r>
              <a:rPr lang="en-US" sz="3200" dirty="0" err="1" smtClean="0"/>
              <a:t>anaerobically</a:t>
            </a:r>
            <a:r>
              <a:rPr lang="en-US" sz="3200" dirty="0" smtClean="0"/>
              <a:t> for a short time</a:t>
            </a:r>
          </a:p>
          <a:p>
            <a:r>
              <a:rPr lang="en-US" sz="3200" dirty="0" smtClean="0"/>
              <a:t>Lactic acid accumulates in the cells causing </a:t>
            </a:r>
            <a:r>
              <a:rPr lang="en-US" sz="3200" b="1" dirty="0" smtClean="0"/>
              <a:t>fatigue</a:t>
            </a:r>
            <a:endParaRPr lang="en-US" sz="3200" dirty="0" smtClean="0"/>
          </a:p>
          <a:p>
            <a:r>
              <a:rPr lang="en-US" sz="3200" dirty="0" smtClean="0"/>
              <a:t>Lactic acid is </a:t>
            </a:r>
            <a:r>
              <a:rPr lang="en-US" sz="3200" b="1" dirty="0" smtClean="0"/>
              <a:t>toxic</a:t>
            </a:r>
            <a:r>
              <a:rPr lang="en-US" sz="3200" dirty="0" smtClean="0"/>
              <a:t> in large quantities and must be broken down before the cells can function normally again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temporary</a:t>
            </a:r>
            <a:r>
              <a:rPr lang="en-US" sz="3200" dirty="0" smtClean="0"/>
              <a:t> shortage of oxygen results in an </a:t>
            </a:r>
            <a:r>
              <a:rPr lang="en-US" sz="3200" b="1" dirty="0" smtClean="0"/>
              <a:t>OXYGEN DEBT</a:t>
            </a:r>
            <a:endParaRPr lang="en-US" sz="3200" dirty="0" smtClean="0"/>
          </a:p>
          <a:p>
            <a:r>
              <a:rPr lang="en-US" sz="3200" dirty="0" smtClean="0"/>
              <a:t>Extra oxygen is required to break down the lactic acid to carbon dioxide and water.</a:t>
            </a:r>
          </a:p>
          <a:p>
            <a:r>
              <a:rPr lang="en-US" sz="3200" dirty="0" smtClean="0"/>
              <a:t>Heavy breathing which continues after vigorous exercise is necessary to pay back the </a:t>
            </a:r>
            <a:r>
              <a:rPr lang="en-US" sz="3200" b="1" i="1" dirty="0" smtClean="0"/>
              <a:t>oxygen debt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4034</TotalTime>
  <Words>677</Words>
  <Application>Microsoft Macintosh PowerPoint</Application>
  <PresentationFormat>On-screen Show (4:3)</PresentationFormat>
  <Paragraphs>96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Inkwell</vt:lpstr>
      <vt:lpstr>Cellular Respiration</vt:lpstr>
      <vt:lpstr>Syllabus Objectives</vt:lpstr>
      <vt:lpstr>Introduction</vt:lpstr>
      <vt:lpstr>AEROBIC Respiration</vt:lpstr>
      <vt:lpstr>Aerobic Respiration Equation</vt:lpstr>
      <vt:lpstr>Aerobic respiration</vt:lpstr>
      <vt:lpstr>ANAEROBIC Respiration</vt:lpstr>
      <vt:lpstr>ANAEROBIC Respiration</vt:lpstr>
      <vt:lpstr>ANAEROBIC Respiration</vt:lpstr>
      <vt:lpstr>ANAEROBIC Respiration Equation</vt:lpstr>
      <vt:lpstr>ANAEROBIC Respiration</vt:lpstr>
      <vt:lpstr>ATP</vt:lpstr>
      <vt:lpstr>Energy Transfer Equation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Jeanelle Looby</dc:creator>
  <cp:lastModifiedBy>Jeanelle Looby</cp:lastModifiedBy>
  <cp:revision>6</cp:revision>
  <dcterms:created xsi:type="dcterms:W3CDTF">2009-11-06T16:31:59Z</dcterms:created>
  <dcterms:modified xsi:type="dcterms:W3CDTF">2012-05-13T22:06:09Z</dcterms:modified>
</cp:coreProperties>
</file>