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9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62840CF-1533-FC44-86D7-FBF9198230ED}" type="datetimeFigureOut">
              <a:rPr lang="en-US" smtClean="0"/>
              <a:t>9/8/11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62840CF-1533-FC44-86D7-FBF9198230ED}" type="datetimeFigureOut">
              <a:rPr lang="en-US" smtClean="0"/>
              <a:t>9/8/11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4D204-4F1A-2D4A-ABC7-E49457B8554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362840CF-1533-FC44-86D7-FBF9198230ED}" type="datetimeFigureOut">
              <a:rPr lang="en-US" smtClean="0"/>
              <a:t>9/8/11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4D204-4F1A-2D4A-ABC7-E49457B8554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2840CF-1533-FC44-86D7-FBF9198230ED}" type="datetimeFigureOut">
              <a:rPr lang="en-US" smtClean="0"/>
              <a:t>9/8/11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4D204-4F1A-2D4A-ABC7-E49457B855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2840CF-1533-FC44-86D7-FBF9198230ED}" type="datetimeFigureOut">
              <a:rPr lang="en-US" smtClean="0"/>
              <a:t>9/8/11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4D204-4F1A-2D4A-ABC7-E49457B8554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2840CF-1533-FC44-86D7-FBF9198230ED}" type="datetimeFigureOut">
              <a:rPr lang="en-US" smtClean="0"/>
              <a:t>9/8/11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4D204-4F1A-2D4A-ABC7-E49457B85549}"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62840CF-1533-FC44-86D7-FBF9198230ED}" type="datetimeFigureOut">
              <a:rPr lang="en-US" smtClean="0"/>
              <a:t>9/8/11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4D204-4F1A-2D4A-ABC7-E49457B8554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362840CF-1533-FC44-86D7-FBF9198230ED}" type="datetimeFigureOut">
              <a:rPr lang="en-US" smtClean="0"/>
              <a:t>9/8/11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362840CF-1533-FC44-86D7-FBF9198230ED}" type="datetimeFigureOut">
              <a:rPr lang="en-US" smtClean="0"/>
              <a:t>9/8/11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C0C4D204-4F1A-2D4A-ABC7-E49457B85549}"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362840CF-1533-FC44-86D7-FBF9198230ED}" type="datetimeFigureOut">
              <a:rPr lang="en-US" smtClean="0"/>
              <a:t>9/8/11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4D204-4F1A-2D4A-ABC7-E49457B85549}"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C0C4D204-4F1A-2D4A-ABC7-E49457B8554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362840CF-1533-FC44-86D7-FBF9198230ED}" type="datetimeFigureOut">
              <a:rPr lang="en-US" smtClean="0"/>
              <a:t>9/8/11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4D204-4F1A-2D4A-ABC7-E49457B85549}"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362840CF-1533-FC44-86D7-FBF9198230ED}" type="datetimeFigureOut">
              <a:rPr lang="en-US" smtClean="0"/>
              <a:t>9/8/11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C0C4D204-4F1A-2D4A-ABC7-E49457B855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35" r:id="rId18"/>
    <p:sldLayoutId id="2147483736" r:id="rId19"/>
    <p:sldLayoutId id="2147483737"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a:t>
            </a:r>
            <a:endParaRPr lang="en-US" dirty="0"/>
          </a:p>
        </p:txBody>
      </p:sp>
      <p:sp>
        <p:nvSpPr>
          <p:cNvPr id="3" name="Subtitle 2"/>
          <p:cNvSpPr>
            <a:spLocks noGrp="1"/>
          </p:cNvSpPr>
          <p:nvPr>
            <p:ph type="subTitle" idx="1"/>
          </p:nvPr>
        </p:nvSpPr>
        <p:spPr/>
        <p:txBody>
          <a:bodyPr/>
          <a:lstStyle/>
          <a:p>
            <a:r>
              <a:rPr lang="en-US" dirty="0" smtClean="0"/>
              <a:t>Its structure, properties and importance to living organisms</a:t>
            </a:r>
            <a:endParaRPr lang="en-US" dirty="0"/>
          </a:p>
        </p:txBody>
      </p:sp>
    </p:spTree>
    <p:extLst>
      <p:ext uri="{BB962C8B-B14F-4D97-AF65-F5344CB8AC3E}">
        <p14:creationId xmlns:p14="http://schemas.microsoft.com/office/powerpoint/2010/main" val="15362035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Solvent</a:t>
            </a:r>
            <a:endParaRPr lang="en-US" dirty="0"/>
          </a:p>
        </p:txBody>
      </p:sp>
      <p:sp>
        <p:nvSpPr>
          <p:cNvPr id="3" name="Content Placeholder 2"/>
          <p:cNvSpPr>
            <a:spLocks noGrp="1"/>
          </p:cNvSpPr>
          <p:nvPr>
            <p:ph idx="1"/>
          </p:nvPr>
        </p:nvSpPr>
        <p:spPr/>
        <p:txBody>
          <a:bodyPr/>
          <a:lstStyle/>
          <a:p>
            <a:pPr lvl="0"/>
            <a:r>
              <a:rPr lang="en-US" dirty="0" smtClean="0"/>
              <a:t>Because </a:t>
            </a:r>
            <a:r>
              <a:rPr lang="en-US" dirty="0"/>
              <a:t>it is charged, water is a very good </a:t>
            </a:r>
            <a:r>
              <a:rPr lang="en-US" u="sng" dirty="0"/>
              <a:t>solvent</a:t>
            </a:r>
            <a:r>
              <a:rPr lang="en-US" dirty="0"/>
              <a:t>. Charged or polar molecules such as salts, sugars and amino acids dissolve readily in water and so are called </a:t>
            </a:r>
            <a:r>
              <a:rPr lang="en-US" u="sng" dirty="0"/>
              <a:t>hydrophilic</a:t>
            </a:r>
            <a:r>
              <a:rPr lang="en-US" dirty="0"/>
              <a:t> ("water loving"). Uncharged or non-polar molecules such as lipids do not dissolve so well in water and are called </a:t>
            </a:r>
            <a:r>
              <a:rPr lang="en-US" u="sng" dirty="0"/>
              <a:t>hydrophobic</a:t>
            </a:r>
            <a:r>
              <a:rPr lang="en-US" dirty="0"/>
              <a:t> ("water hating"). </a:t>
            </a:r>
          </a:p>
          <a:p>
            <a:endParaRPr lang="en-US" dirty="0"/>
          </a:p>
        </p:txBody>
      </p:sp>
    </p:spTree>
    <p:extLst>
      <p:ext uri="{BB962C8B-B14F-4D97-AF65-F5344CB8AC3E}">
        <p14:creationId xmlns:p14="http://schemas.microsoft.com/office/powerpoint/2010/main" val="31939276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Specific </a:t>
            </a:r>
            <a:r>
              <a:rPr lang="en-US" b="1" dirty="0" smtClean="0"/>
              <a:t>Heat Capacity</a:t>
            </a:r>
            <a:endParaRPr lang="en-US" dirty="0"/>
          </a:p>
        </p:txBody>
      </p:sp>
      <p:sp>
        <p:nvSpPr>
          <p:cNvPr id="3" name="Content Placeholder 2"/>
          <p:cNvSpPr>
            <a:spLocks noGrp="1"/>
          </p:cNvSpPr>
          <p:nvPr>
            <p:ph idx="1"/>
          </p:nvPr>
        </p:nvSpPr>
        <p:spPr/>
        <p:txBody>
          <a:bodyPr/>
          <a:lstStyle/>
          <a:p>
            <a:pPr lvl="0"/>
            <a:r>
              <a:rPr lang="en-US" dirty="0" smtClean="0"/>
              <a:t>Water </a:t>
            </a:r>
            <a:r>
              <a:rPr lang="en-US" dirty="0"/>
              <a:t>has a specific heat capacity of 4.2 J g</a:t>
            </a:r>
            <a:r>
              <a:rPr lang="en-US" baseline="30000" dirty="0"/>
              <a:t>-1 </a:t>
            </a:r>
            <a:r>
              <a:rPr lang="en-US" dirty="0"/>
              <a:t>°C</a:t>
            </a:r>
            <a:r>
              <a:rPr lang="en-US" baseline="30000" dirty="0"/>
              <a:t>-1</a:t>
            </a:r>
            <a:r>
              <a:rPr lang="en-US" dirty="0"/>
              <a:t>, which means that it takes 4.2 joules of energy to heat 1 g of water by 1°C. This is unusually high and it means that water does not change temperature very easily. This minimizes fluctuations in temperature inside cells, and it also means that sea temperature is remarkably constant. </a:t>
            </a:r>
          </a:p>
          <a:p>
            <a:endParaRPr lang="en-US" dirty="0"/>
          </a:p>
        </p:txBody>
      </p:sp>
    </p:spTree>
    <p:extLst>
      <p:ext uri="{BB962C8B-B14F-4D97-AF65-F5344CB8AC3E}">
        <p14:creationId xmlns:p14="http://schemas.microsoft.com/office/powerpoint/2010/main" val="40950550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Latent </a:t>
            </a:r>
            <a:r>
              <a:rPr lang="en-US" b="1" dirty="0" smtClean="0"/>
              <a:t>Heat </a:t>
            </a:r>
            <a:r>
              <a:rPr lang="en-US" b="1" dirty="0"/>
              <a:t>of </a:t>
            </a:r>
            <a:r>
              <a:rPr lang="en-US" b="1" dirty="0" smtClean="0"/>
              <a:t>Evaporation</a:t>
            </a:r>
            <a:endParaRPr lang="en-US" dirty="0"/>
          </a:p>
        </p:txBody>
      </p:sp>
      <p:sp>
        <p:nvSpPr>
          <p:cNvPr id="3" name="Content Placeholder 2"/>
          <p:cNvSpPr>
            <a:spLocks noGrp="1"/>
          </p:cNvSpPr>
          <p:nvPr>
            <p:ph idx="1"/>
          </p:nvPr>
        </p:nvSpPr>
        <p:spPr/>
        <p:txBody>
          <a:bodyPr/>
          <a:lstStyle/>
          <a:p>
            <a:pPr lvl="0"/>
            <a:r>
              <a:rPr lang="en-US" dirty="0" smtClean="0"/>
              <a:t>Water </a:t>
            </a:r>
            <a:r>
              <a:rPr lang="en-US" dirty="0"/>
              <a:t>requires a lot of energy to change state from a liquid into a gas, and this is made use of as a cooling mechanism in animals (sweating and panting) and plants (transpiration). As water evaporates it extracts heat from around it, cooling the organism. </a:t>
            </a:r>
          </a:p>
          <a:p>
            <a:endParaRPr lang="en-US" dirty="0"/>
          </a:p>
        </p:txBody>
      </p:sp>
    </p:spTree>
    <p:extLst>
      <p:ext uri="{BB962C8B-B14F-4D97-AF65-F5344CB8AC3E}">
        <p14:creationId xmlns:p14="http://schemas.microsoft.com/office/powerpoint/2010/main" val="28316198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Density</a:t>
            </a:r>
            <a:endParaRPr lang="en-US" dirty="0"/>
          </a:p>
        </p:txBody>
      </p:sp>
      <p:sp>
        <p:nvSpPr>
          <p:cNvPr id="3" name="Content Placeholder 2"/>
          <p:cNvSpPr>
            <a:spLocks noGrp="1"/>
          </p:cNvSpPr>
          <p:nvPr>
            <p:ph idx="1"/>
          </p:nvPr>
        </p:nvSpPr>
        <p:spPr/>
        <p:txBody>
          <a:bodyPr/>
          <a:lstStyle/>
          <a:p>
            <a:pPr lvl="0"/>
            <a:r>
              <a:rPr lang="en-US" dirty="0" smtClean="0"/>
              <a:t>Water </a:t>
            </a:r>
            <a:r>
              <a:rPr lang="en-US" dirty="0"/>
              <a:t>is unique in that the solid state (ice) is less dense that the liquid state, so ice floats on water. As the air temperature cools, bodies of water freeze from the surface, forming a layer of ice with liquid water underneath. This allows aquatic ecosystems to exist even in sub-zero temperatures. </a:t>
            </a:r>
          </a:p>
          <a:p>
            <a:endParaRPr lang="en-US" dirty="0"/>
          </a:p>
        </p:txBody>
      </p:sp>
    </p:spTree>
    <p:extLst>
      <p:ext uri="{BB962C8B-B14F-4D97-AF65-F5344CB8AC3E}">
        <p14:creationId xmlns:p14="http://schemas.microsoft.com/office/powerpoint/2010/main" val="36060835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Cohesion</a:t>
            </a:r>
            <a:endParaRPr lang="en-US" dirty="0"/>
          </a:p>
        </p:txBody>
      </p:sp>
      <p:sp>
        <p:nvSpPr>
          <p:cNvPr id="3" name="Content Placeholder 2"/>
          <p:cNvSpPr>
            <a:spLocks noGrp="1"/>
          </p:cNvSpPr>
          <p:nvPr>
            <p:ph idx="1"/>
          </p:nvPr>
        </p:nvSpPr>
        <p:spPr/>
        <p:txBody>
          <a:bodyPr/>
          <a:lstStyle/>
          <a:p>
            <a:pPr lvl="0"/>
            <a:r>
              <a:rPr lang="en-US" dirty="0" smtClean="0"/>
              <a:t>Water </a:t>
            </a:r>
            <a:r>
              <a:rPr lang="en-US" dirty="0"/>
              <a:t>molecules "stick together" due to their hydrogen bonds, so water has high cohesion. This explains why long columns of water can be sucked up tall trees by transpiration without breaking. It also explains surface tension, which allows small animals to walk on water. </a:t>
            </a:r>
          </a:p>
          <a:p>
            <a:endParaRPr lang="en-US" dirty="0"/>
          </a:p>
        </p:txBody>
      </p:sp>
    </p:spTree>
    <p:extLst>
      <p:ext uri="{BB962C8B-B14F-4D97-AF65-F5344CB8AC3E}">
        <p14:creationId xmlns:p14="http://schemas.microsoft.com/office/powerpoint/2010/main" val="30095693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Ionization</a:t>
            </a:r>
            <a:endParaRPr lang="en-US" dirty="0"/>
          </a:p>
        </p:txBody>
      </p:sp>
      <p:sp>
        <p:nvSpPr>
          <p:cNvPr id="3" name="Content Placeholder 2"/>
          <p:cNvSpPr>
            <a:spLocks noGrp="1"/>
          </p:cNvSpPr>
          <p:nvPr>
            <p:ph idx="1"/>
          </p:nvPr>
        </p:nvSpPr>
        <p:spPr/>
        <p:txBody>
          <a:bodyPr>
            <a:normAutofit/>
          </a:bodyPr>
          <a:lstStyle/>
          <a:p>
            <a:pPr lvl="0"/>
            <a:r>
              <a:rPr lang="en-US" dirty="0" smtClean="0"/>
              <a:t>When </a:t>
            </a:r>
            <a:r>
              <a:rPr lang="en-US" dirty="0"/>
              <a:t>many salts dissolve in water they ionize into discrete positive and negative ions (e.g. </a:t>
            </a:r>
            <a:r>
              <a:rPr lang="en-US" dirty="0" err="1"/>
              <a:t>NaCl</a:t>
            </a:r>
            <a:r>
              <a:rPr lang="en-US" dirty="0"/>
              <a:t> Na</a:t>
            </a:r>
            <a:r>
              <a:rPr lang="en-US" baseline="30000" dirty="0"/>
              <a:t>+</a:t>
            </a:r>
            <a:r>
              <a:rPr lang="en-US" dirty="0"/>
              <a:t> + </a:t>
            </a:r>
            <a:r>
              <a:rPr lang="en-US" dirty="0" err="1"/>
              <a:t>Cl</a:t>
            </a:r>
            <a:r>
              <a:rPr lang="en-US" baseline="30000" dirty="0"/>
              <a:t>-</a:t>
            </a:r>
            <a:r>
              <a:rPr lang="en-US" dirty="0"/>
              <a:t>). Many important biological molecules are weak acids, which also ionize in solution (e.g. acetic acid acetate</a:t>
            </a:r>
            <a:r>
              <a:rPr lang="en-US" baseline="30000" dirty="0"/>
              <a:t>-</a:t>
            </a:r>
            <a:r>
              <a:rPr lang="en-US" dirty="0"/>
              <a:t> + H</a:t>
            </a:r>
            <a:r>
              <a:rPr lang="en-US" baseline="30000" dirty="0"/>
              <a:t>+</a:t>
            </a:r>
            <a:r>
              <a:rPr lang="en-US" dirty="0"/>
              <a:t>). The names of the acid and ionized forms (acetic acid and acetate in this example) are often used loosely and interchangeably, which can cause confusion. You will come across many examples of two names referring to the same substance, e.g.: phosphoric acid and phosphate, lactic acid and lactate, citric acid and citrate, pyruvic acid and pyruvate, aspartic acid and aspartate, etc. The ionized form is the one found in living cells. </a:t>
            </a:r>
          </a:p>
          <a:p>
            <a:endParaRPr lang="en-US" dirty="0"/>
          </a:p>
        </p:txBody>
      </p:sp>
    </p:spTree>
    <p:extLst>
      <p:ext uri="{BB962C8B-B14F-4D97-AF65-F5344CB8AC3E}">
        <p14:creationId xmlns:p14="http://schemas.microsoft.com/office/powerpoint/2010/main" val="14699907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t>
            </a:r>
            <a:endParaRPr lang="en-US" dirty="0"/>
          </a:p>
        </p:txBody>
      </p:sp>
      <p:sp>
        <p:nvSpPr>
          <p:cNvPr id="3" name="Content Placeholder 2"/>
          <p:cNvSpPr>
            <a:spLocks noGrp="1"/>
          </p:cNvSpPr>
          <p:nvPr>
            <p:ph idx="1"/>
          </p:nvPr>
        </p:nvSpPr>
        <p:spPr/>
        <p:txBody>
          <a:bodyPr/>
          <a:lstStyle/>
          <a:p>
            <a:pPr lvl="0"/>
            <a:r>
              <a:rPr lang="en-US" smtClean="0"/>
              <a:t>Water </a:t>
            </a:r>
            <a:r>
              <a:rPr lang="en-US" dirty="0"/>
              <a:t>itself is partly ionized (H</a:t>
            </a:r>
            <a:r>
              <a:rPr lang="en-US" baseline="-25000" dirty="0"/>
              <a:t>2</a:t>
            </a:r>
            <a:r>
              <a:rPr lang="en-US" dirty="0"/>
              <a:t>O H</a:t>
            </a:r>
            <a:r>
              <a:rPr lang="en-US" baseline="30000" dirty="0"/>
              <a:t>+</a:t>
            </a:r>
            <a:r>
              <a:rPr lang="en-US" dirty="0"/>
              <a:t> + OH</a:t>
            </a:r>
            <a:r>
              <a:rPr lang="en-US" baseline="30000" dirty="0"/>
              <a:t>-</a:t>
            </a:r>
            <a:r>
              <a:rPr lang="en-US" dirty="0"/>
              <a:t> ), so it is a source of protons (H</a:t>
            </a:r>
            <a:r>
              <a:rPr lang="en-US" baseline="30000" dirty="0"/>
              <a:t>+</a:t>
            </a:r>
            <a:r>
              <a:rPr lang="en-US" dirty="0"/>
              <a:t> ions), and indeed many biochemical reactions are sensitive to pH (-log[H</a:t>
            </a:r>
            <a:r>
              <a:rPr lang="en-US" baseline="30000" dirty="0"/>
              <a:t>+</a:t>
            </a:r>
            <a:r>
              <a:rPr lang="en-US" dirty="0"/>
              <a:t>]). Pure water cannot buffer changes in H</a:t>
            </a:r>
            <a:r>
              <a:rPr lang="en-US" baseline="30000" dirty="0"/>
              <a:t>+</a:t>
            </a:r>
            <a:r>
              <a:rPr lang="en-US" dirty="0"/>
              <a:t> concentration, so is not a buffer and can easily be any pH, but the </a:t>
            </a:r>
            <a:r>
              <a:rPr lang="en-US" dirty="0" err="1"/>
              <a:t>cytoplasms</a:t>
            </a:r>
            <a:r>
              <a:rPr lang="en-US" dirty="0"/>
              <a:t> and tissue fluids of living organisms are usually well buffered at about neutral pH (pH 7 - 8). </a:t>
            </a:r>
          </a:p>
          <a:p>
            <a:endParaRPr lang="en-US" dirty="0"/>
          </a:p>
        </p:txBody>
      </p:sp>
    </p:spTree>
    <p:extLst>
      <p:ext uri="{BB962C8B-B14F-4D97-AF65-F5344CB8AC3E}">
        <p14:creationId xmlns:p14="http://schemas.microsoft.com/office/powerpoint/2010/main" val="9943853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71</TotalTime>
  <Words>553</Words>
  <Application>Microsoft Macintosh PowerPoint</Application>
  <PresentationFormat>On-screen Show (4:3)</PresentationFormat>
  <Paragraphs>16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Advantage</vt:lpstr>
      <vt:lpstr>Water</vt:lpstr>
      <vt:lpstr>Solvent</vt:lpstr>
      <vt:lpstr>Specific Heat Capacity</vt:lpstr>
      <vt:lpstr>Latent Heat of Evaporation</vt:lpstr>
      <vt:lpstr>Density</vt:lpstr>
      <vt:lpstr>Cohesion</vt:lpstr>
      <vt:lpstr>Ionization</vt:lpstr>
      <vt:lpstr>pH</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Jeanelle Looby</dc:creator>
  <cp:lastModifiedBy>Jeanelle Looby</cp:lastModifiedBy>
  <cp:revision>2</cp:revision>
  <dcterms:created xsi:type="dcterms:W3CDTF">2011-09-08T14:43:44Z</dcterms:created>
  <dcterms:modified xsi:type="dcterms:W3CDTF">2011-09-08T15:55:22Z</dcterms:modified>
</cp:coreProperties>
</file>