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8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35" autoAdjust="0"/>
  </p:normalViewPr>
  <p:slideViewPr>
    <p:cSldViewPr snapToGrid="0" snapToObjects="1">
      <p:cViewPr varScale="1">
        <p:scale>
          <a:sx n="82" d="100"/>
          <a:sy n="82" d="100"/>
        </p:scale>
        <p:origin x="-13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E059D-F16E-3D4B-99A2-04D9776C9F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C4DBF-08A2-B549-B83E-815263CEE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(b) and (d) fit</a:t>
            </a:r>
            <a:r>
              <a:rPr lang="en-US" baseline="0" dirty="0" smtClean="0"/>
              <a:t> the definition of growth. Mention irreversible change that occurs as a result of growth.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Write down the definition of growth and list five (5) examples in your note books.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C4DBF-08A2-B549-B83E-815263CEE0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07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a cell divides</a:t>
            </a:r>
            <a:r>
              <a:rPr lang="en-US" baseline="0" dirty="0" smtClean="0"/>
              <a:t> into two, two into four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, what processes occur in the smaller cells formed? – cells absorb water and nutrients, make new materials and increase irreversibly in size. – ASSIMILATION leading to CELL EXPANSION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CELLS BECOME SPECIALISED, THEY BECOME DIFFERENTIATED TO FULFIL DIFFERENT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C4DBF-08A2-B549-B83E-815263CEE0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9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students to copy</a:t>
            </a:r>
            <a:r>
              <a:rPr lang="en-US" baseline="0" dirty="0" smtClean="0"/>
              <a:t> this table and add any other dimensions they could think 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C4DBF-08A2-B549-B83E-815263CEE0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13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C4DBF-08A2-B549-B83E-815263CEE0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16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– an early period of slow growth</a:t>
            </a:r>
          </a:p>
          <a:p>
            <a:r>
              <a:rPr lang="en-US" dirty="0" smtClean="0"/>
              <a:t>B</a:t>
            </a:r>
            <a:r>
              <a:rPr lang="en-US" baseline="0" dirty="0" smtClean="0"/>
              <a:t> – a period of rapid growth</a:t>
            </a:r>
          </a:p>
          <a:p>
            <a:r>
              <a:rPr lang="en-US" baseline="0" dirty="0" smtClean="0"/>
              <a:t>C – a third period of slow growth</a:t>
            </a:r>
          </a:p>
          <a:p>
            <a:r>
              <a:rPr lang="en-US" baseline="0" dirty="0" smtClean="0"/>
              <a:t>D – a final stage when overall growth </a:t>
            </a:r>
            <a:r>
              <a:rPr lang="en-US" baseline="0" smtClean="0"/>
              <a:t>has ceased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C4DBF-08A2-B549-B83E-815263CEE0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 and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1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and Design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the effect of water availability on growth rate of germinating seedlings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4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32941" r="-32941"/>
          <a:stretch>
            <a:fillRect/>
          </a:stretch>
        </p:blipFill>
        <p:spPr>
          <a:xfrm>
            <a:off x="-1110686" y="664416"/>
            <a:ext cx="11294508" cy="5446997"/>
          </a:xfrm>
        </p:spPr>
      </p:pic>
    </p:spTree>
    <p:extLst>
      <p:ext uri="{BB962C8B-B14F-4D97-AF65-F5344CB8AC3E}">
        <p14:creationId xmlns:p14="http://schemas.microsoft.com/office/powerpoint/2010/main" val="111665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2891"/>
            <a:ext cx="8913812" cy="1354288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 following situations constitute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1838270"/>
            <a:ext cx="8669565" cy="476279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The increase in size of the protoplasm of a plant cell placed in water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A teenaged human gains 2 kg in 4 months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A plant gains weight immediately after a heavy shower of rain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A plant increases in height by 2 cm in 2 years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A copper sulphate crystal increases in size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A dehydrated camel gains weight and increases in volume after taking a long drink of water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994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Distinguish between Growth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568" y="2595562"/>
            <a:ext cx="8141332" cy="3670767"/>
          </a:xfrm>
        </p:spPr>
        <p:txBody>
          <a:bodyPr>
            <a:noAutofit/>
          </a:bodyPr>
          <a:lstStyle/>
          <a:p>
            <a:r>
              <a:rPr lang="en-US" sz="2400" dirty="0" smtClean="0"/>
              <a:t>After fertilization of an egg, what is the first process which occurs?</a:t>
            </a:r>
          </a:p>
          <a:p>
            <a:r>
              <a:rPr lang="en-US" sz="2400" dirty="0" smtClean="0"/>
              <a:t>Do all the cells remain alike after division?</a:t>
            </a:r>
          </a:p>
          <a:p>
            <a:r>
              <a:rPr lang="en-US" sz="2400" dirty="0" smtClean="0"/>
              <a:t>Make a list of the processes which contribute to growth and development of a multicellular organism.</a:t>
            </a:r>
          </a:p>
          <a:p>
            <a:r>
              <a:rPr lang="en-US" sz="2400" dirty="0" smtClean="0"/>
              <a:t>State briefly what occurs during each process. - HW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896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GROWTH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680681"/>
              </p:ext>
            </p:extLst>
          </p:nvPr>
        </p:nvGraphicFramePr>
        <p:xfrm>
          <a:off x="1114425" y="2595563"/>
          <a:ext cx="7610476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5238"/>
                <a:gridCol w="3805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symbol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Length/height of 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 or 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roots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r>
                        <a:rPr lang="en-US" baseline="0" dirty="0" smtClean="0"/>
                        <a:t> or 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Fresh</a:t>
                      </a:r>
                      <a:r>
                        <a:rPr lang="en-US" baseline="0" dirty="0" smtClean="0"/>
                        <a:t> weight of animals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r>
                        <a:rPr lang="en-US" baseline="0" dirty="0" smtClean="0"/>
                        <a:t> or kg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Dry</a:t>
                      </a:r>
                      <a:r>
                        <a:rPr lang="en-US" baseline="0" dirty="0" smtClean="0"/>
                        <a:t> mass of plants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area of leaves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Number of leaves during the life of a plant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78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Growth -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Advantages and disadvantages of the methods listed – HW due </a:t>
            </a:r>
            <a:r>
              <a:rPr lang="en-US" sz="2800" dirty="0" smtClean="0"/>
              <a:t>4 Feb</a:t>
            </a:r>
            <a:r>
              <a:rPr lang="en-US" sz="2800" dirty="0" smtClean="0"/>
              <a:t> 2013</a:t>
            </a:r>
            <a:endParaRPr lang="en-US" sz="2800" dirty="0" smtClean="0"/>
          </a:p>
          <a:p>
            <a:r>
              <a:rPr lang="en-US" sz="2800" dirty="0" smtClean="0"/>
              <a:t>Growth measurements must be made at suitable intervals of time over a known period.</a:t>
            </a:r>
          </a:p>
          <a:p>
            <a:pPr lvl="1"/>
            <a:r>
              <a:rPr lang="en-US" sz="2400" dirty="0" smtClean="0"/>
              <a:t>What would be a suitable interval for each of the dimensions mentioned in the table?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020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</a:t>
            </a:r>
            <a:r>
              <a:rPr lang="en-US" sz="2800" dirty="0" smtClean="0"/>
              <a:t>pairs answer </a:t>
            </a:r>
            <a:r>
              <a:rPr lang="en-US" sz="2800" dirty="0" smtClean="0"/>
              <a:t>the following questions: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sz="2400" dirty="0" smtClean="0"/>
              <a:t>What is the importance of including units used?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sz="2400" dirty="0" smtClean="0"/>
              <a:t>List the limitations of the method you are investigating.</a:t>
            </a:r>
          </a:p>
          <a:p>
            <a:r>
              <a:rPr lang="en-US" sz="2800" dirty="0" smtClean="0"/>
              <a:t>Record your results in a table/graph if necessary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713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Measuring length/height: </a:t>
            </a:r>
            <a:r>
              <a:rPr lang="en-US" sz="2400" i="1" dirty="0" smtClean="0"/>
              <a:t>find the average height/foot size, middle finger length etc. for the </a:t>
            </a:r>
            <a:r>
              <a:rPr lang="en-US" sz="2400" i="1" dirty="0" smtClean="0"/>
              <a:t>class.</a:t>
            </a:r>
            <a:endParaRPr lang="en-US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Measure surface area: </a:t>
            </a:r>
            <a:r>
              <a:rPr lang="en-US" sz="2400" i="1" dirty="0" smtClean="0"/>
              <a:t>measure the surface area of the palm of your hand.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Fresh mass: measure the mass of potted plant in the school yard</a:t>
            </a:r>
          </a:p>
        </p:txBody>
      </p:sp>
    </p:spTree>
    <p:extLst>
      <p:ext uri="{BB962C8B-B14F-4D97-AF65-F5344CB8AC3E}">
        <p14:creationId xmlns:p14="http://schemas.microsoft.com/office/powerpoint/2010/main" val="173075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1837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CHANGES IN MASS OF A GIRL FOR THE FIRST 18 YEARS OF LIFE.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642183"/>
              </p:ext>
            </p:extLst>
          </p:nvPr>
        </p:nvGraphicFramePr>
        <p:xfrm>
          <a:off x="284053" y="1544152"/>
          <a:ext cx="844084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212"/>
                <a:gridCol w="2110212"/>
                <a:gridCol w="2110212"/>
                <a:gridCol w="2110212"/>
              </a:tblGrid>
              <a:tr h="4032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AGE/YEARS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WEIGHT/KG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AGE/YEARS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WEIGHT/KG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Birth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31.9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36.1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39.9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45.1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49.3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52.1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53.1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54.4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54.9</a:t>
                      </a:r>
                      <a:endParaRPr lang="en-US" sz="2400" dirty="0"/>
                    </a:p>
                  </a:txBody>
                  <a:tcPr/>
                </a:tc>
              </a:tr>
              <a:tr h="40322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37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graph drawn answer the following questions: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What was the girl’s weight at age 10?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What was her weight at age 15?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What is the time interval between 10 and 15?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How much weight did the girl put on in this time interval?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Therefore what was her average rate of growth between age 10 and age 15?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What was the growth rate of the girl in the first year of her life after birth?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What was the growth rate of the girl for the period before birth?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9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407</TotalTime>
  <Words>645</Words>
  <Application>Microsoft Macintosh PowerPoint</Application>
  <PresentationFormat>On-screen Show (4:3)</PresentationFormat>
  <Paragraphs>109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Perception</vt:lpstr>
      <vt:lpstr>Growth and Development</vt:lpstr>
      <vt:lpstr>Which of the following situations constitute growth</vt:lpstr>
      <vt:lpstr>Distinguish between Growth and Development</vt:lpstr>
      <vt:lpstr>MEASURING GROWTH</vt:lpstr>
      <vt:lpstr>Measuring Growth - considerations</vt:lpstr>
      <vt:lpstr>GROUP WORK</vt:lpstr>
      <vt:lpstr>Class tasks</vt:lpstr>
      <vt:lpstr>CHANGES IN MASS OF A GIRL FOR THE FIRST 18 YEARS OF LIFE.</vt:lpstr>
      <vt:lpstr>Next Class!</vt:lpstr>
      <vt:lpstr>Planning and Design Lab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Development</dc:title>
  <dc:creator>Jeanelle Looby</dc:creator>
  <cp:lastModifiedBy>Jeanelle Looby</cp:lastModifiedBy>
  <cp:revision>14</cp:revision>
  <dcterms:created xsi:type="dcterms:W3CDTF">2011-01-19T14:27:08Z</dcterms:created>
  <dcterms:modified xsi:type="dcterms:W3CDTF">2013-01-30T16:01:23Z</dcterms:modified>
</cp:coreProperties>
</file>