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58"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0" d="100"/>
          <a:sy n="90" d="100"/>
        </p:scale>
        <p:origin x="-47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B7C3F878-F5E8-489B-AC8A-64F2A7E22C28}" type="datetimeFigureOut">
              <a:rPr lang="en-US" smtClean="0"/>
              <a:pPr/>
              <a:t>3/28/11</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dirty="0"/>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651FC063-5EA9-49AF-AFAF-D68C9E82B2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3/28/11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3/28/11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3/28/11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C3F878-F5E8-489B-AC8A-64F2A7E22C28}" type="datetimeFigureOut">
              <a:rPr lang="en-US" smtClean="0"/>
              <a:pPr/>
              <a:t>3/28/11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7C3F878-F5E8-489B-AC8A-64F2A7E22C28}" type="datetimeFigureOut">
              <a:rPr lang="en-US" smtClean="0"/>
              <a:pPr/>
              <a:t>3/28/11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7C3F878-F5E8-489B-AC8A-64F2A7E22C28}" type="datetimeFigureOut">
              <a:rPr lang="en-US" smtClean="0"/>
              <a:pPr/>
              <a:t>3/28/11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1FC063-5EA9-49AF-AFAF-D68C9E82B23B}" type="slidenum">
              <a:rPr lang="en-US" smtClean="0"/>
              <a:pPr/>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C3F878-F5E8-489B-AC8A-64F2A7E22C28}" type="datetimeFigureOut">
              <a:rPr lang="en-US" smtClean="0"/>
              <a:pPr/>
              <a:t>3/28/11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3F878-F5E8-489B-AC8A-64F2A7E22C28}" type="datetimeFigureOut">
              <a:rPr lang="en-US" smtClean="0"/>
              <a:pPr/>
              <a:t>3/28/11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B7C3F878-F5E8-489B-AC8A-64F2A7E22C28}" type="datetimeFigureOut">
              <a:rPr lang="en-US" smtClean="0"/>
              <a:pPr/>
              <a:t>3/28/11</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dirty="0"/>
          </a:p>
        </p:txBody>
      </p:sp>
      <p:sp>
        <p:nvSpPr>
          <p:cNvPr id="7" name="Slide Number Placeholder 6"/>
          <p:cNvSpPr>
            <a:spLocks noGrp="1"/>
          </p:cNvSpPr>
          <p:nvPr>
            <p:ph type="sldNum" sz="quarter" idx="12"/>
          </p:nvPr>
        </p:nvSpPr>
        <p:spPr>
          <a:xfrm rot="60000">
            <a:off x="7557313" y="5896961"/>
            <a:ext cx="554023" cy="365125"/>
          </a:xfrm>
        </p:spPr>
        <p:txBody>
          <a:bodyPr/>
          <a:lstStyle/>
          <a:p>
            <a:fld id="{651FC063-5EA9-49AF-AFAF-D68C9E82B2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B7C3F878-F5E8-489B-AC8A-64F2A7E22C28}" type="datetimeFigureOut">
              <a:rPr lang="en-US" smtClean="0"/>
              <a:pPr/>
              <a:t>3/28/11</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dirty="0"/>
          </a:p>
        </p:txBody>
      </p:sp>
      <p:sp>
        <p:nvSpPr>
          <p:cNvPr id="7" name="Slide Number Placeholder 6"/>
          <p:cNvSpPr>
            <a:spLocks noGrp="1"/>
          </p:cNvSpPr>
          <p:nvPr>
            <p:ph type="sldNum" sz="quarter" idx="12"/>
          </p:nvPr>
        </p:nvSpPr>
        <p:spPr>
          <a:xfrm rot="60000">
            <a:off x="7562089" y="5900026"/>
            <a:ext cx="554023" cy="365125"/>
          </a:xfrm>
        </p:spPr>
        <p:txBody>
          <a:bodyPr/>
          <a:lstStyle/>
          <a:p>
            <a:fld id="{651FC063-5EA9-49AF-AFAF-D68C9E82B2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3.jpeg"/><Relationship Id="rId1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B7C3F878-F5E8-489B-AC8A-64F2A7E22C28}" type="datetimeFigureOut">
              <a:rPr lang="en-US" smtClean="0"/>
              <a:pPr/>
              <a:t>3/28/11</a:t>
            </a:fld>
            <a:endParaRPr lang="en-US" dirty="0"/>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dirty="0"/>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651FC063-5EA9-49AF-AFAF-D68C9E82B23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5.xml"/><Relationship Id="rId2" Type="http://schemas.openxmlformats.org/officeDocument/2006/relationships/hyperlink" Target="http://donnayoung.org/science/build-a-lung-model.htm%23Diaphrag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Respiratory Surfaces</a:t>
            </a:r>
            <a:endParaRPr lang="en-US" dirty="0"/>
          </a:p>
        </p:txBody>
      </p:sp>
      <p:sp>
        <p:nvSpPr>
          <p:cNvPr id="3" name="Subtitle 2"/>
          <p:cNvSpPr>
            <a:spLocks noGrp="1"/>
          </p:cNvSpPr>
          <p:nvPr>
            <p:ph type="subTitle" idx="1"/>
          </p:nvPr>
        </p:nvSpPr>
        <p:spPr/>
        <p:txBody>
          <a:bodyPr/>
          <a:lstStyle/>
          <a:p>
            <a:r>
              <a:rPr lang="en-US" dirty="0" smtClean="0"/>
              <a:t>Making a Model of the Lungs</a:t>
            </a:r>
            <a:endParaRPr lang="en-US" dirty="0"/>
          </a:p>
        </p:txBody>
      </p:sp>
    </p:spTree>
    <p:extLst>
      <p:ext uri="{BB962C8B-B14F-4D97-AF65-F5344CB8AC3E}">
        <p14:creationId xmlns:p14="http://schemas.microsoft.com/office/powerpoint/2010/main" val="1742406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a:t>
            </a:r>
            <a:endParaRPr lang="en-US" dirty="0"/>
          </a:p>
        </p:txBody>
      </p:sp>
      <p:sp>
        <p:nvSpPr>
          <p:cNvPr id="3" name="Content Placeholder 2"/>
          <p:cNvSpPr>
            <a:spLocks noGrp="1"/>
          </p:cNvSpPr>
          <p:nvPr>
            <p:ph idx="1"/>
          </p:nvPr>
        </p:nvSpPr>
        <p:spPr/>
        <p:txBody>
          <a:bodyPr>
            <a:normAutofit fontScale="92500"/>
          </a:bodyPr>
          <a:lstStyle/>
          <a:p>
            <a:r>
              <a:rPr lang="en-US" dirty="0"/>
              <a:t>Clear plastic bottle, such as a 2 liter bottle</a:t>
            </a:r>
          </a:p>
          <a:p>
            <a:r>
              <a:rPr lang="en-US" dirty="0"/>
              <a:t>Cork stopper that will fit the mouth of the bottle. This cork should have a hole through it.</a:t>
            </a:r>
          </a:p>
          <a:p>
            <a:r>
              <a:rPr lang="en-US" dirty="0"/>
              <a:t>Small tube that will fit the hole in the cork</a:t>
            </a:r>
          </a:p>
          <a:p>
            <a:r>
              <a:rPr lang="en-US" dirty="0"/>
              <a:t>Large balloon</a:t>
            </a:r>
          </a:p>
          <a:p>
            <a:r>
              <a:rPr lang="en-US" dirty="0"/>
              <a:t>A large piece of broken balloon. A used party balloon works well for this.</a:t>
            </a:r>
          </a:p>
          <a:p>
            <a:r>
              <a:rPr lang="en-US" dirty="0"/>
              <a:t>Tape -Wide clear packing tape works the best</a:t>
            </a:r>
            <a:r>
              <a:rPr lang="en-US" dirty="0" smtClean="0"/>
              <a:t>.</a:t>
            </a:r>
            <a:endParaRPr lang="en-US" dirty="0"/>
          </a:p>
        </p:txBody>
      </p:sp>
    </p:spTree>
    <p:extLst>
      <p:ext uri="{BB962C8B-B14F-4D97-AF65-F5344CB8AC3E}">
        <p14:creationId xmlns:p14="http://schemas.microsoft.com/office/powerpoint/2010/main" val="88939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rot="-60000">
            <a:off x="1108975" y="919375"/>
            <a:ext cx="3064827" cy="1503037"/>
          </a:xfrm>
        </p:spPr>
        <p:txBody>
          <a:bodyPr/>
          <a:lstStyle/>
          <a:p>
            <a:r>
              <a:rPr lang="en-US" dirty="0" smtClean="0"/>
              <a:t>Instructions</a:t>
            </a:r>
            <a:endParaRPr lang="en-US" dirty="0"/>
          </a:p>
        </p:txBody>
      </p:sp>
      <p:pic>
        <p:nvPicPr>
          <p:cNvPr id="7" name="Content Placeholder 6"/>
          <p:cNvPicPr>
            <a:picLocks noGrp="1" noChangeAspect="1"/>
          </p:cNvPicPr>
          <p:nvPr>
            <p:ph idx="1"/>
          </p:nvPr>
        </p:nvPicPr>
        <p:blipFill>
          <a:blip r:embed="rId2"/>
          <a:srcRect t="-25414" b="-25414"/>
          <a:stretch>
            <a:fillRect/>
          </a:stretch>
        </p:blipFill>
        <p:spPr/>
      </p:pic>
      <p:sp>
        <p:nvSpPr>
          <p:cNvPr id="6" name="Text Placeholder 5"/>
          <p:cNvSpPr>
            <a:spLocks noGrp="1"/>
          </p:cNvSpPr>
          <p:nvPr>
            <p:ph type="body" sz="half" idx="2"/>
          </p:nvPr>
        </p:nvSpPr>
        <p:spPr>
          <a:xfrm rot="-60000">
            <a:off x="1139642" y="2651696"/>
            <a:ext cx="3048891" cy="3072526"/>
          </a:xfrm>
        </p:spPr>
        <p:txBody>
          <a:bodyPr/>
          <a:lstStyle/>
          <a:p>
            <a:r>
              <a:rPr lang="en-US" dirty="0"/>
              <a:t>(Fig.1) Carefully cut the bottom off of the plastic bottle. Put tape all around the bottom, covering the sharp edge. This is to protect the balloon that you will attach later. Insert the tube into the cork so that the tube sticks out on both ends.</a:t>
            </a:r>
          </a:p>
        </p:txBody>
      </p:sp>
    </p:spTree>
    <p:extLst>
      <p:ext uri="{BB962C8B-B14F-4D97-AF65-F5344CB8AC3E}">
        <p14:creationId xmlns:p14="http://schemas.microsoft.com/office/powerpoint/2010/main" val="33244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p:cNvPicPr>
            <a:picLocks noGrp="1" noChangeAspect="1"/>
          </p:cNvPicPr>
          <p:nvPr>
            <p:ph type="pic" idx="1"/>
          </p:nvPr>
        </p:nvPicPr>
        <p:blipFill>
          <a:blip r:embed="rId2"/>
          <a:srcRect t="-65727" b="-65727"/>
          <a:stretch>
            <a:fillRect/>
          </a:stretch>
        </p:blipFill>
        <p:spPr>
          <a:xfrm rot="60000">
            <a:off x="1050921" y="1481148"/>
            <a:ext cx="2913863" cy="3954727"/>
          </a:xfrm>
        </p:spPr>
      </p:pic>
      <p:sp>
        <p:nvSpPr>
          <p:cNvPr id="6" name="Text Placeholder 5"/>
          <p:cNvSpPr>
            <a:spLocks noGrp="1"/>
          </p:cNvSpPr>
          <p:nvPr>
            <p:ph type="body" sz="half" idx="2"/>
          </p:nvPr>
        </p:nvSpPr>
        <p:spPr>
          <a:xfrm rot="-60000">
            <a:off x="4754390" y="1454648"/>
            <a:ext cx="3044952" cy="4005599"/>
          </a:xfrm>
        </p:spPr>
        <p:txBody>
          <a:bodyPr>
            <a:normAutofit/>
          </a:bodyPr>
          <a:lstStyle/>
          <a:p>
            <a:r>
              <a:rPr lang="en-US" dirty="0"/>
              <a:t>(Fig 2) Attach the balloon to the tube using tape. Make sure it is completely sealed. To test it, try blowing up the balloon.</a:t>
            </a:r>
          </a:p>
          <a:p>
            <a:r>
              <a:rPr lang="en-US" dirty="0"/>
              <a:t>The balloon represents a lung. There are no muscles in the lungs.</a:t>
            </a:r>
          </a:p>
          <a:p>
            <a:r>
              <a:rPr lang="en-US" dirty="0"/>
              <a:t>*If you can get the mouth of the balloon over the mouth of the bottle, then you will not need the cork.</a:t>
            </a:r>
          </a:p>
          <a:p>
            <a:endParaRPr lang="en-US" dirty="0"/>
          </a:p>
        </p:txBody>
      </p:sp>
    </p:spTree>
    <p:extLst>
      <p:ext uri="{BB962C8B-B14F-4D97-AF65-F5344CB8AC3E}">
        <p14:creationId xmlns:p14="http://schemas.microsoft.com/office/powerpoint/2010/main" val="804339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1298448" y="767645"/>
            <a:ext cx="2939521" cy="1377244"/>
          </a:xfrm>
        </p:spPr>
        <p:txBody>
          <a:bodyPr>
            <a:normAutofit/>
          </a:bodyPr>
          <a:lstStyle/>
          <a:p>
            <a:r>
              <a:rPr lang="en-US" dirty="0"/>
              <a:t>(Fig. 3) Put the cork into the mouth of the plastic bottle. Make sure it is tight.</a:t>
            </a:r>
          </a:p>
        </p:txBody>
      </p:sp>
      <p:sp>
        <p:nvSpPr>
          <p:cNvPr id="7" name="Text Placeholder 6"/>
          <p:cNvSpPr>
            <a:spLocks noGrp="1"/>
          </p:cNvSpPr>
          <p:nvPr>
            <p:ph type="body" sz="quarter" idx="3"/>
          </p:nvPr>
        </p:nvSpPr>
        <p:spPr>
          <a:xfrm>
            <a:off x="4910669" y="764892"/>
            <a:ext cx="2944368" cy="2353663"/>
          </a:xfrm>
        </p:spPr>
        <p:txBody>
          <a:bodyPr>
            <a:normAutofit fontScale="85000" lnSpcReduction="10000"/>
          </a:bodyPr>
          <a:lstStyle/>
          <a:p>
            <a:endParaRPr lang="en-US" dirty="0"/>
          </a:p>
          <a:p>
            <a:r>
              <a:rPr lang="en-US" dirty="0"/>
              <a:t>(Fig. 4) Tape the large broken balloon to the bottom of the plastic bottle. Make sure it is air tight!</a:t>
            </a:r>
          </a:p>
          <a:p>
            <a:r>
              <a:rPr lang="en-US" dirty="0"/>
              <a:t>This balloon represents the large muscle that is beneath the lungs (</a:t>
            </a:r>
            <a:r>
              <a:rPr lang="en-US" dirty="0">
                <a:hlinkClick r:id="rId2"/>
              </a:rPr>
              <a:t>the diaphragm</a:t>
            </a:r>
            <a:r>
              <a:rPr lang="en-US" dirty="0"/>
              <a:t>).</a:t>
            </a:r>
          </a:p>
          <a:p>
            <a:endParaRPr lang="en-US" dirty="0"/>
          </a:p>
        </p:txBody>
      </p:sp>
      <p:pic>
        <p:nvPicPr>
          <p:cNvPr id="10" name="Content Placeholder 9"/>
          <p:cNvPicPr>
            <a:picLocks noGrp="1" noChangeAspect="1"/>
          </p:cNvPicPr>
          <p:nvPr>
            <p:ph sz="quarter" idx="13"/>
          </p:nvPr>
        </p:nvPicPr>
        <p:blipFill>
          <a:blip r:embed="rId3"/>
          <a:srcRect t="-70399" b="-70399"/>
          <a:stretch>
            <a:fillRect/>
          </a:stretch>
        </p:blipFill>
        <p:spPr/>
      </p:pic>
      <p:pic>
        <p:nvPicPr>
          <p:cNvPr id="11" name="Content Placeholder 10"/>
          <p:cNvPicPr>
            <a:picLocks noGrp="1" noChangeAspect="1"/>
          </p:cNvPicPr>
          <p:nvPr>
            <p:ph sz="quarter" idx="14"/>
          </p:nvPr>
        </p:nvPicPr>
        <p:blipFill>
          <a:blip r:embed="rId4"/>
          <a:srcRect t="-23560" b="-23560"/>
          <a:stretch>
            <a:fillRect/>
          </a:stretch>
        </p:blipFill>
        <p:spPr/>
      </p:pic>
    </p:spTree>
    <p:extLst>
      <p:ext uri="{BB962C8B-B14F-4D97-AF65-F5344CB8AC3E}">
        <p14:creationId xmlns:p14="http://schemas.microsoft.com/office/powerpoint/2010/main" val="3403193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Placeholder 9"/>
          <p:cNvPicPr>
            <a:picLocks noGrp="1" noChangeAspect="1"/>
          </p:cNvPicPr>
          <p:nvPr>
            <p:ph type="pic" idx="1"/>
          </p:nvPr>
        </p:nvPicPr>
        <p:blipFill>
          <a:blip r:embed="rId2"/>
          <a:srcRect t="-18659" b="-18659"/>
          <a:stretch>
            <a:fillRect/>
          </a:stretch>
        </p:blipFill>
        <p:spPr/>
      </p:pic>
      <p:sp>
        <p:nvSpPr>
          <p:cNvPr id="9" name="Text Placeholder 8"/>
          <p:cNvSpPr>
            <a:spLocks noGrp="1"/>
          </p:cNvSpPr>
          <p:nvPr>
            <p:ph type="body" sz="half" idx="2"/>
          </p:nvPr>
        </p:nvSpPr>
        <p:spPr>
          <a:xfrm rot="-60000">
            <a:off x="1130834" y="1179081"/>
            <a:ext cx="3044952" cy="4545249"/>
          </a:xfrm>
        </p:spPr>
        <p:txBody>
          <a:bodyPr/>
          <a:lstStyle/>
          <a:p>
            <a:r>
              <a:rPr lang="en-US" dirty="0"/>
              <a:t>(Fig. 5) Push and pull on the balloon (slowly) to see how it works. If you have trouble catching hold of the balloon, put a small piece of tape on the center of the balloon to make a handle.</a:t>
            </a:r>
          </a:p>
        </p:txBody>
      </p:sp>
    </p:spTree>
    <p:extLst>
      <p:ext uri="{BB962C8B-B14F-4D97-AF65-F5344CB8AC3E}">
        <p14:creationId xmlns:p14="http://schemas.microsoft.com/office/powerpoint/2010/main" val="17307807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Pushpin.thmx</Template>
  <TotalTime>13</TotalTime>
  <Words>312</Words>
  <Application>Microsoft Macintosh PowerPoint</Application>
  <PresentationFormat>On-screen Show (4:3)</PresentationFormat>
  <Paragraphs>19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Pushpin</vt:lpstr>
      <vt:lpstr>Respiratory Surfaces</vt:lpstr>
      <vt:lpstr>Materials</vt:lpstr>
      <vt:lpstr>Instructions</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Respiratory Surfaces</dc:title>
  <dc:creator>Jeanelle Looby</dc:creator>
  <cp:lastModifiedBy>Jeanelle Looby</cp:lastModifiedBy>
  <cp:revision>2</cp:revision>
  <dcterms:created xsi:type="dcterms:W3CDTF">2011-03-28T13:24:58Z</dcterms:created>
  <dcterms:modified xsi:type="dcterms:W3CDTF">2011-03-28T13:38:19Z</dcterms:modified>
</cp:coreProperties>
</file>