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68" r:id="rId6"/>
    <p:sldId id="269" r:id="rId7"/>
    <p:sldId id="270" r:id="rId8"/>
    <p:sldId id="271" r:id="rId9"/>
    <p:sldId id="272" r:id="rId10"/>
    <p:sldId id="259" r:id="rId11"/>
    <p:sldId id="273" r:id="rId12"/>
    <p:sldId id="260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0C9299F8-C493-CB49-92D7-5DA33B7593BF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112B5B9-F9A6-EF4E-B515-325BB9E96AE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99F8-C493-CB49-92D7-5DA33B7593BF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B5B9-F9A6-EF4E-B515-325BB9E96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99F8-C493-CB49-92D7-5DA33B7593BF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B5B9-F9A6-EF4E-B515-325BB9E96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99F8-C493-CB49-92D7-5DA33B7593BF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B5B9-F9A6-EF4E-B515-325BB9E96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99F8-C493-CB49-92D7-5DA33B7593BF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B5B9-F9A6-EF4E-B515-325BB9E96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99F8-C493-CB49-92D7-5DA33B7593BF}" type="datetimeFigureOut">
              <a:rPr lang="en-US" smtClean="0"/>
              <a:t>9/16/11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B5B9-F9A6-EF4E-B515-325BB9E96A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99F8-C493-CB49-92D7-5DA33B7593BF}" type="datetimeFigureOut">
              <a:rPr lang="en-US" smtClean="0"/>
              <a:t>9/16/11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B5B9-F9A6-EF4E-B515-325BB9E96AE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99F8-C493-CB49-92D7-5DA33B7593BF}" type="datetimeFigureOut">
              <a:rPr lang="en-US" smtClean="0"/>
              <a:t>9/16/11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B5B9-F9A6-EF4E-B515-325BB9E96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99F8-C493-CB49-92D7-5DA33B7593BF}" type="datetimeFigureOut">
              <a:rPr lang="en-US" smtClean="0"/>
              <a:t>9/16/11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B5B9-F9A6-EF4E-B515-325BB9E96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99F8-C493-CB49-92D7-5DA33B7593BF}" type="datetimeFigureOut">
              <a:rPr lang="en-US" smtClean="0"/>
              <a:t>9/16/11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B5B9-F9A6-EF4E-B515-325BB9E96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99F8-C493-CB49-92D7-5DA33B7593BF}" type="datetimeFigureOut">
              <a:rPr lang="en-US" smtClean="0"/>
              <a:t>9/16/11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B5B9-F9A6-EF4E-B515-325BB9E96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C9299F8-C493-CB49-92D7-5DA33B7593BF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4112B5B9-F9A6-EF4E-B515-325BB9E96A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Triglycerides and their role in membrane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2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Waxes</a:t>
            </a:r>
            <a:endParaRPr lang="en-US" dirty="0" smtClean="0"/>
          </a:p>
          <a:p>
            <a:pPr lvl="1"/>
            <a:r>
              <a:rPr lang="en-US" dirty="0" smtClean="0"/>
              <a:t>Formed using alcohols other glycerol</a:t>
            </a:r>
          </a:p>
          <a:p>
            <a:pPr lvl="1"/>
            <a:r>
              <a:rPr lang="en-US" dirty="0" smtClean="0"/>
              <a:t>Cannot be digested by animals</a:t>
            </a:r>
          </a:p>
          <a:p>
            <a:pPr lvl="1"/>
            <a:r>
              <a:rPr lang="en-US" dirty="0" smtClean="0"/>
              <a:t>Commonly they are waterproof coverings on living organisms (</a:t>
            </a:r>
            <a:r>
              <a:rPr lang="en-US" i="1" dirty="0" smtClean="0"/>
              <a:t>insects’ </a:t>
            </a:r>
            <a:r>
              <a:rPr lang="en-US" i="1" dirty="0"/>
              <a:t>chitin </a:t>
            </a:r>
            <a:r>
              <a:rPr lang="en-US" i="1" dirty="0" smtClean="0"/>
              <a:t>exoskeleton is covered with a waxy layer, leaves have a waxy cuticle, bees have glands that make wax to build honeycombs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9944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Steroids</a:t>
            </a:r>
          </a:p>
          <a:p>
            <a:r>
              <a:rPr lang="en-US" dirty="0" smtClean="0"/>
              <a:t>Highly complex molecules</a:t>
            </a:r>
          </a:p>
          <a:p>
            <a:r>
              <a:rPr lang="en-US" dirty="0" smtClean="0"/>
              <a:t>Common steroids </a:t>
            </a:r>
            <a:r>
              <a:rPr lang="en-US" smtClean="0"/>
              <a:t>– </a:t>
            </a:r>
            <a:r>
              <a:rPr lang="en-US" smtClean="0"/>
              <a:t>testosterone, </a:t>
            </a:r>
            <a:r>
              <a:rPr lang="en-US" dirty="0" err="1" smtClean="0"/>
              <a:t>oestrogen</a:t>
            </a:r>
            <a:r>
              <a:rPr lang="en-US" dirty="0" smtClean="0"/>
              <a:t> and cholesterol</a:t>
            </a:r>
          </a:p>
          <a:p>
            <a:r>
              <a:rPr lang="en-US" b="1" dirty="0" smtClean="0"/>
              <a:t>Cholesterol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very </a:t>
            </a:r>
            <a:r>
              <a:rPr lang="en-US" dirty="0"/>
              <a:t>important as part of cell membranes in regulating membrane </a:t>
            </a:r>
            <a:r>
              <a:rPr lang="en-US" dirty="0" smtClean="0"/>
              <a:t>fluidity and aids phospholipids in forming a barrier</a:t>
            </a:r>
          </a:p>
          <a:p>
            <a:pPr lvl="1"/>
            <a:r>
              <a:rPr lang="en-US" dirty="0" smtClean="0"/>
              <a:t>Made in the liver and supplied in diet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6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a lipid derivative containing a phosphoric acid molecule</a:t>
            </a:r>
          </a:p>
          <a:p>
            <a:r>
              <a:rPr lang="en-US" dirty="0" smtClean="0"/>
              <a:t>The structure is similar to triglycerides</a:t>
            </a:r>
          </a:p>
          <a:p>
            <a:r>
              <a:rPr lang="en-US" dirty="0" smtClean="0"/>
              <a:t>The phosphate group makes that part of the molecule polar</a:t>
            </a:r>
          </a:p>
          <a:p>
            <a:r>
              <a:rPr lang="en-US" dirty="0" smtClean="0"/>
              <a:t>Phospholipids have a polar end (hydrophilic head) and a nonpolar end (hydrophobic tail)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2039112"/>
            <a:ext cx="3136900" cy="395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047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Phospholipids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form the basis for all cell membranes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0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High energy stores</a:t>
            </a:r>
          </a:p>
          <a:p>
            <a:r>
              <a:rPr lang="en-US" dirty="0" smtClean="0"/>
              <a:t>Waterproof coverings</a:t>
            </a:r>
          </a:p>
          <a:p>
            <a:r>
              <a:rPr lang="en-US" dirty="0" smtClean="0"/>
              <a:t>Insulating layer</a:t>
            </a:r>
          </a:p>
          <a:p>
            <a:r>
              <a:rPr lang="en-US" dirty="0" smtClean="0"/>
              <a:t>Shock-absorbing layer</a:t>
            </a:r>
          </a:p>
          <a:p>
            <a:r>
              <a:rPr lang="en-US" dirty="0" smtClean="0"/>
              <a:t>Cell membranes</a:t>
            </a:r>
          </a:p>
          <a:p>
            <a:r>
              <a:rPr lang="en-US" dirty="0" smtClean="0"/>
              <a:t>Steroids – various roles</a:t>
            </a:r>
          </a:p>
          <a:p>
            <a:r>
              <a:rPr lang="en-US" dirty="0" smtClean="0"/>
              <a:t>Scents</a:t>
            </a:r>
          </a:p>
          <a:p>
            <a:pPr marL="0" indent="0" algn="r">
              <a:buNone/>
            </a:pPr>
            <a:r>
              <a:rPr lang="en-US" i="1" baseline="-25000" dirty="0" smtClean="0"/>
              <a:t>Refer to </a:t>
            </a:r>
            <a:r>
              <a:rPr lang="en-US" i="1" baseline="-25000" smtClean="0"/>
              <a:t>AS Biology p</a:t>
            </a:r>
            <a:r>
              <a:rPr lang="en-US" i="1" baseline="-25000" dirty="0" smtClean="0"/>
              <a:t>. 81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3104424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14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7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25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3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the same constitutes as carbohydrate – </a:t>
            </a:r>
          </a:p>
          <a:p>
            <a:pPr lvl="1"/>
            <a:r>
              <a:rPr lang="en-US" dirty="0" smtClean="0"/>
              <a:t>Carbon</a:t>
            </a:r>
          </a:p>
          <a:p>
            <a:pPr lvl="1"/>
            <a:r>
              <a:rPr lang="en-US" dirty="0" smtClean="0"/>
              <a:t>Hydrogen</a:t>
            </a:r>
          </a:p>
          <a:p>
            <a:pPr lvl="1"/>
            <a:r>
              <a:rPr lang="en-US" dirty="0" smtClean="0"/>
              <a:t>Oxygen</a:t>
            </a:r>
          </a:p>
          <a:p>
            <a:r>
              <a:rPr lang="en-US" dirty="0" smtClean="0"/>
              <a:t>But has a lower proportion of O:H than Carbohydrates</a:t>
            </a:r>
          </a:p>
          <a:p>
            <a:r>
              <a:rPr lang="en-US" dirty="0" smtClean="0"/>
              <a:t>Non-polar </a:t>
            </a:r>
            <a:r>
              <a:rPr lang="en-US" i="1" dirty="0" smtClean="0"/>
              <a:t>therefore cannot dissolve in water (and other polar solvents)</a:t>
            </a:r>
            <a:endParaRPr lang="en-US" dirty="0" smtClean="0"/>
          </a:p>
          <a:p>
            <a:r>
              <a:rPr lang="en-US" dirty="0" smtClean="0"/>
              <a:t>Soluble in non-polar solvents </a:t>
            </a:r>
            <a:r>
              <a:rPr lang="en-US" i="1" dirty="0" smtClean="0"/>
              <a:t>like alcohol or benzene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6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Triglycerides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most common/well known lipids</a:t>
            </a:r>
          </a:p>
          <a:p>
            <a:r>
              <a:rPr lang="en-US" dirty="0" smtClean="0"/>
              <a:t>They can be fats </a:t>
            </a:r>
          </a:p>
          <a:p>
            <a:pPr lvl="1"/>
            <a:r>
              <a:rPr lang="en-US" dirty="0" smtClean="0"/>
              <a:t>(exist as a solid at 20 </a:t>
            </a:r>
            <a:r>
              <a:rPr lang="en-US" baseline="30000" dirty="0" smtClean="0"/>
              <a:t>0</a:t>
            </a:r>
            <a:r>
              <a:rPr lang="en-US" dirty="0" smtClean="0"/>
              <a:t>C or room temperature)</a:t>
            </a:r>
          </a:p>
          <a:p>
            <a:r>
              <a:rPr lang="en-US" dirty="0" smtClean="0"/>
              <a:t>They can be oils (exist as a liquid at </a:t>
            </a:r>
            <a:r>
              <a:rPr lang="en-US" dirty="0"/>
              <a:t>20 </a:t>
            </a:r>
            <a:r>
              <a:rPr lang="en-US" baseline="30000" dirty="0"/>
              <a:t>0</a:t>
            </a:r>
            <a:r>
              <a:rPr lang="en-US" dirty="0"/>
              <a:t>C or room temperature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Consist of </a:t>
            </a:r>
            <a:r>
              <a:rPr lang="en-US" b="1" dirty="0" smtClean="0"/>
              <a:t>glycerol</a:t>
            </a:r>
            <a:r>
              <a:rPr lang="en-US" dirty="0" smtClean="0"/>
              <a:t> (an alcohol which contains 3 – OH groups) and </a:t>
            </a:r>
            <a:r>
              <a:rPr lang="en-US" b="1" dirty="0" smtClean="0"/>
              <a:t>fatty acids </a:t>
            </a:r>
            <a:r>
              <a:rPr lang="en-US" dirty="0" smtClean="0"/>
              <a:t>molecules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17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more than 70 different fatty acids</a:t>
            </a:r>
          </a:p>
          <a:p>
            <a:r>
              <a:rPr lang="en-US" dirty="0" smtClean="0"/>
              <a:t>Common fatty acids</a:t>
            </a:r>
          </a:p>
          <a:p>
            <a:pPr lvl="1"/>
            <a:r>
              <a:rPr lang="en-US" dirty="0" smtClean="0"/>
              <a:t>Steric acid - saturated</a:t>
            </a:r>
          </a:p>
          <a:p>
            <a:pPr lvl="1"/>
            <a:r>
              <a:rPr lang="en-US" dirty="0" smtClean="0"/>
              <a:t>Oleic acid (</a:t>
            </a:r>
            <a:r>
              <a:rPr lang="en-US" i="1" dirty="0" smtClean="0"/>
              <a:t>found in Olive Oil)</a:t>
            </a:r>
            <a:r>
              <a:rPr lang="en-US" dirty="0" smtClean="0"/>
              <a:t> - unsaturated</a:t>
            </a:r>
          </a:p>
          <a:p>
            <a:pPr lvl="1"/>
            <a:r>
              <a:rPr lang="en-US" dirty="0" err="1" smtClean="0"/>
              <a:t>Palmitic</a:t>
            </a:r>
            <a:r>
              <a:rPr lang="en-US" dirty="0" smtClean="0"/>
              <a:t>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2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triglyceride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00727" y="2309091"/>
            <a:ext cx="646546" cy="33712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00727" y="2309091"/>
            <a:ext cx="615553" cy="33942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800" b="1" spc="600" dirty="0" smtClean="0"/>
              <a:t>Glycerol</a:t>
            </a:r>
            <a:endParaRPr lang="en-US" sz="2800" b="1" spc="6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47273" y="2908300"/>
            <a:ext cx="1264227" cy="12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847273" y="4000500"/>
            <a:ext cx="1264227" cy="12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847273" y="5118100"/>
            <a:ext cx="1264227" cy="12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11500" y="2679700"/>
            <a:ext cx="4864100" cy="469900"/>
          </a:xfrm>
          <a:prstGeom prst="rect">
            <a:avLst/>
          </a:prstGeom>
          <a:solidFill>
            <a:schemeClr val="bg2">
              <a:lumMod val="50000"/>
              <a:alpha val="3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11500" y="3765550"/>
            <a:ext cx="4864100" cy="469900"/>
          </a:xfrm>
          <a:prstGeom prst="rect">
            <a:avLst/>
          </a:prstGeom>
          <a:solidFill>
            <a:schemeClr val="bg2">
              <a:lumMod val="50000"/>
              <a:alpha val="3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11500" y="4883150"/>
            <a:ext cx="4864100" cy="469900"/>
          </a:xfrm>
          <a:prstGeom prst="rect">
            <a:avLst/>
          </a:prstGeom>
          <a:solidFill>
            <a:schemeClr val="bg2">
              <a:lumMod val="50000"/>
              <a:alpha val="3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43300" y="2679700"/>
            <a:ext cx="412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Fatty Acid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43300" y="3866118"/>
            <a:ext cx="412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Fatty Acid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43300" y="4933434"/>
            <a:ext cx="412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Fatty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Triglycerides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Ester linkages involve the –COOH on the fatty acids and the –OH groups on the glycerol</a:t>
            </a:r>
          </a:p>
          <a:p>
            <a:r>
              <a:rPr lang="en-US" dirty="0" smtClean="0"/>
              <a:t>As these bonds are formed, the polar part of the glycerol molecule and the fatty acids are lost in </a:t>
            </a:r>
            <a:r>
              <a:rPr lang="en-US" b="1" dirty="0" smtClean="0"/>
              <a:t>condensation</a:t>
            </a:r>
            <a:r>
              <a:rPr lang="en-US" dirty="0" smtClean="0"/>
              <a:t> the resulting triglyceride is </a:t>
            </a:r>
            <a:r>
              <a:rPr lang="en-US" b="1" dirty="0" smtClean="0"/>
              <a:t>non-polar</a:t>
            </a:r>
            <a:endParaRPr lang="en-US" dirty="0" smtClean="0"/>
          </a:p>
          <a:p>
            <a:r>
              <a:rPr lang="en-US" dirty="0" smtClean="0"/>
              <a:t>Each glycerol molecule can combine with THREE fatty acids, </a:t>
            </a:r>
          </a:p>
          <a:p>
            <a:pPr lvl="1"/>
            <a:r>
              <a:rPr lang="en-US" dirty="0" smtClean="0"/>
              <a:t>which can be the same or different fatty acids</a:t>
            </a:r>
          </a:p>
          <a:p>
            <a:pPr lvl="1"/>
            <a:r>
              <a:rPr lang="en-US" dirty="0" smtClean="0"/>
              <a:t>Can all be saturated, unsaturated or a combination of both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39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of Triglycerides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types of fatty acid present affect</a:t>
            </a:r>
          </a:p>
          <a:p>
            <a:pPr lvl="1"/>
            <a:r>
              <a:rPr lang="en-US" dirty="0" smtClean="0"/>
              <a:t>Its physical and</a:t>
            </a:r>
          </a:p>
          <a:p>
            <a:pPr lvl="1"/>
            <a:r>
              <a:rPr lang="en-US" dirty="0" smtClean="0"/>
              <a:t>Chemical properties</a:t>
            </a:r>
          </a:p>
          <a:p>
            <a:r>
              <a:rPr lang="en-US" dirty="0" smtClean="0"/>
              <a:t>If all or most of the fatty acids present are saturated</a:t>
            </a:r>
          </a:p>
          <a:p>
            <a:pPr lvl="1"/>
            <a:r>
              <a:rPr lang="en-US" dirty="0" smtClean="0"/>
              <a:t>A saturated </a:t>
            </a:r>
            <a:r>
              <a:rPr lang="en-US" b="1" dirty="0" smtClean="0"/>
              <a:t>fat</a:t>
            </a:r>
            <a:r>
              <a:rPr lang="en-US" dirty="0" smtClean="0"/>
              <a:t> is formed</a:t>
            </a:r>
          </a:p>
          <a:p>
            <a:r>
              <a:rPr lang="en-US" dirty="0" smtClean="0"/>
              <a:t>If all or most of the fatty acids present are unsaturated 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 err="1"/>
              <a:t>p</a:t>
            </a:r>
            <a:r>
              <a:rPr lang="en-US" dirty="0" err="1" smtClean="0"/>
              <a:t>olyunsaturate</a:t>
            </a:r>
            <a:r>
              <a:rPr lang="en-US" dirty="0" smtClean="0"/>
              <a:t> is formed – An </a:t>
            </a:r>
            <a:r>
              <a:rPr lang="en-US" b="1" dirty="0"/>
              <a:t>o</a:t>
            </a:r>
            <a:r>
              <a:rPr lang="en-US" b="1" dirty="0" smtClean="0"/>
              <a:t>il </a:t>
            </a:r>
            <a:r>
              <a:rPr lang="en-US" i="1" dirty="0" smtClean="0"/>
              <a:t>(usually)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2953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 and 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Fats</a:t>
            </a:r>
          </a:p>
          <a:p>
            <a:pPr lvl="1"/>
            <a:r>
              <a:rPr lang="en-US" dirty="0" smtClean="0"/>
              <a:t>Solids at room temperature</a:t>
            </a:r>
          </a:p>
          <a:p>
            <a:pPr lvl="1"/>
            <a:r>
              <a:rPr lang="en-US" dirty="0" smtClean="0"/>
              <a:t>Formed in animals as energy stores</a:t>
            </a:r>
          </a:p>
          <a:p>
            <a:pPr lvl="1"/>
            <a:r>
              <a:rPr lang="en-US" dirty="0" smtClean="0"/>
              <a:t>An animal product found in meat</a:t>
            </a:r>
          </a:p>
          <a:p>
            <a:r>
              <a:rPr lang="en-US" dirty="0" smtClean="0"/>
              <a:t>Oils</a:t>
            </a:r>
          </a:p>
          <a:p>
            <a:pPr lvl="1"/>
            <a:r>
              <a:rPr lang="en-US" dirty="0" smtClean="0"/>
              <a:t>Liquids at room temperature</a:t>
            </a:r>
          </a:p>
          <a:p>
            <a:pPr lvl="1"/>
            <a:r>
              <a:rPr lang="en-US" dirty="0" smtClean="0"/>
              <a:t>Produced in plants as energy stores in seeds (sunflower seeds)</a:t>
            </a:r>
          </a:p>
          <a:p>
            <a:pPr lvl="1"/>
            <a:r>
              <a:rPr lang="en-US" dirty="0" smtClean="0"/>
              <a:t>Fish tend to produce oils (cod liver oil)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8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humans some fatty acids can be made from other molecules, while some can’t</a:t>
            </a:r>
          </a:p>
          <a:p>
            <a:r>
              <a:rPr lang="en-US" dirty="0" smtClean="0"/>
              <a:t>Those that cannot be made must be acquired by eating triglycerides that contain them</a:t>
            </a:r>
          </a:p>
          <a:p>
            <a:r>
              <a:rPr lang="en-US" dirty="0" smtClean="0"/>
              <a:t>These fatty acids are called </a:t>
            </a:r>
            <a:r>
              <a:rPr lang="en-US" b="1" dirty="0" smtClean="0"/>
              <a:t>essential </a:t>
            </a:r>
            <a:r>
              <a:rPr lang="en-US" dirty="0" smtClean="0"/>
              <a:t>fatty 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70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107</TotalTime>
  <Words>543</Words>
  <Application>Microsoft Macintosh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Sketchbook</vt:lpstr>
      <vt:lpstr>Lipids</vt:lpstr>
      <vt:lpstr>Lipids</vt:lpstr>
      <vt:lpstr>Triglycerides</vt:lpstr>
      <vt:lpstr>Fatty Acids</vt:lpstr>
      <vt:lpstr>A triglyceride</vt:lpstr>
      <vt:lpstr>Formation of Triglycerides</vt:lpstr>
      <vt:lpstr>Chemistry of Triglycerides</vt:lpstr>
      <vt:lpstr>Fats and Oils</vt:lpstr>
      <vt:lpstr>The Human Experience</vt:lpstr>
      <vt:lpstr>Other Types of Lipids</vt:lpstr>
      <vt:lpstr>Other Types of Lipids</vt:lpstr>
      <vt:lpstr>Phospholipids</vt:lpstr>
      <vt:lpstr>Function of Phospholipids</vt:lpstr>
      <vt:lpstr>Role of Lipids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Lipds</dc:title>
  <dc:creator>Jeanelle Looby</dc:creator>
  <cp:lastModifiedBy>Jeanelle Looby</cp:lastModifiedBy>
  <cp:revision>10</cp:revision>
  <dcterms:created xsi:type="dcterms:W3CDTF">2011-09-16T12:30:27Z</dcterms:created>
  <dcterms:modified xsi:type="dcterms:W3CDTF">2011-09-16T14:31:17Z</dcterms:modified>
</cp:coreProperties>
</file>