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9" r:id="rId19"/>
    <p:sldId id="273" r:id="rId20"/>
    <p:sldId id="274" r:id="rId21"/>
    <p:sldId id="275" r:id="rId22"/>
    <p:sldId id="280" r:id="rId23"/>
    <p:sldId id="276" r:id="rId24"/>
    <p:sldId id="277" r:id="rId25"/>
    <p:sldId id="278"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54" d="100"/>
          <a:sy n="54" d="100"/>
        </p:scale>
        <p:origin x="-1040"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printerSettings" Target="printerSettings/printerSettings1.bin"/><Relationship Id="rId42" Type="http://schemas.openxmlformats.org/officeDocument/2006/relationships/presProps" Target="presProps.xml"/><Relationship Id="rId43" Type="http://schemas.openxmlformats.org/officeDocument/2006/relationships/viewProps" Target="viewProps.xml"/><Relationship Id="rId44" Type="http://schemas.openxmlformats.org/officeDocument/2006/relationships/theme" Target="theme/theme1.xml"/><Relationship Id="rId4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DE510DB1-2711-7545-9315-D38CA20DA750}" type="datetimeFigureOut">
              <a:rPr lang="en-US" smtClean="0"/>
              <a:t>1/6/11</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C0ACE998-E694-3C4A-BDFA-FA43FFDFED45}"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510DB1-2711-7545-9315-D38CA20DA750}" type="datetimeFigureOut">
              <a:rPr lang="en-US" smtClean="0"/>
              <a:t>1/6/11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ACE998-E694-3C4A-BDFA-FA43FFDFED4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510DB1-2711-7545-9315-D38CA20DA750}" type="datetimeFigureOut">
              <a:rPr lang="en-US" smtClean="0"/>
              <a:t>1/6/11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ACE998-E694-3C4A-BDFA-FA43FFDFED4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E510DB1-2711-7545-9315-D38CA20DA750}" type="datetimeFigureOut">
              <a:rPr lang="en-US" smtClean="0"/>
              <a:t>1/6/11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ACE998-E694-3C4A-BDFA-FA43FFDFED4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510DB1-2711-7545-9315-D38CA20DA750}" type="datetimeFigureOut">
              <a:rPr lang="en-US" smtClean="0"/>
              <a:t>1/6/11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ACE998-E694-3C4A-BDFA-FA43FFDFED4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DE510DB1-2711-7545-9315-D38CA20DA750}" type="datetimeFigureOut">
              <a:rPr lang="en-US" smtClean="0"/>
              <a:t>1/6/11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ACE998-E694-3C4A-BDFA-FA43FFDFED45}"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E510DB1-2711-7545-9315-D38CA20DA750}" type="datetimeFigureOut">
              <a:rPr lang="en-US" smtClean="0"/>
              <a:t>1/6/11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ACE998-E694-3C4A-BDFA-FA43FFDFED4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E510DB1-2711-7545-9315-D38CA20DA750}" type="datetimeFigureOut">
              <a:rPr lang="en-US" smtClean="0"/>
              <a:t>1/6/11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ACE998-E694-3C4A-BDFA-FA43FFDFED4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510DB1-2711-7545-9315-D38CA20DA750}" type="datetimeFigureOut">
              <a:rPr lang="en-US" smtClean="0"/>
              <a:t>1/6/11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ACE998-E694-3C4A-BDFA-FA43FFDFED4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DE510DB1-2711-7545-9315-D38CA20DA750}" type="datetimeFigureOut">
              <a:rPr lang="en-US" smtClean="0"/>
              <a:t>1/6/11</a:t>
            </a:fld>
            <a:endParaRPr lang="en-US"/>
          </a:p>
        </p:txBody>
      </p:sp>
      <p:sp>
        <p:nvSpPr>
          <p:cNvPr id="7" name="Slide Number Placeholder 6"/>
          <p:cNvSpPr>
            <a:spLocks noGrp="1"/>
          </p:cNvSpPr>
          <p:nvPr>
            <p:ph type="sldNum" sz="quarter" idx="12"/>
          </p:nvPr>
        </p:nvSpPr>
        <p:spPr/>
        <p:txBody>
          <a:bodyPr/>
          <a:lstStyle/>
          <a:p>
            <a:fld id="{C0ACE998-E694-3C4A-BDFA-FA43FFDFED45}"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510DB1-2711-7545-9315-D38CA20DA750}" type="datetimeFigureOut">
              <a:rPr lang="en-US" smtClean="0"/>
              <a:t>1/6/11</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C0ACE998-E694-3C4A-BDFA-FA43FFDFED4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DE510DB1-2711-7545-9315-D38CA20DA750}" type="datetimeFigureOut">
              <a:rPr lang="en-US" smtClean="0"/>
              <a:t>1/6/11</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C0ACE998-E694-3C4A-BDFA-FA43FFDFED4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gi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gif"/><Relationship Id="rId3" Type="http://schemas.openxmlformats.org/officeDocument/2006/relationships/image" Target="../media/image6.gi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gi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gi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gi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gif"/><Relationship Id="rId3" Type="http://schemas.openxmlformats.org/officeDocument/2006/relationships/image" Target="../media/image11.gi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7.gif"/><Relationship Id="rId4" Type="http://schemas.openxmlformats.org/officeDocument/2006/relationships/image" Target="../media/image8.gif"/><Relationship Id="rId5" Type="http://schemas.openxmlformats.org/officeDocument/2006/relationships/image" Target="../media/image9.gif"/><Relationship Id="rId1" Type="http://schemas.openxmlformats.org/officeDocument/2006/relationships/slideLayout" Target="../slideLayouts/slideLayout2.xml"/><Relationship Id="rId2" Type="http://schemas.openxmlformats.org/officeDocument/2006/relationships/image" Target="../media/image5.gif"/></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gif"/></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gi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gi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Enzymes</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2.</a:t>
            </a:r>
            <a:r>
              <a:rPr lang="en-US" dirty="0" smtClean="0"/>
              <a:t>      </a:t>
            </a:r>
            <a:r>
              <a:rPr lang="en-US" b="1" dirty="0" smtClean="0"/>
              <a:t>Molecule Geometry </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a:t>
            </a:r>
            <a:r>
              <a:rPr lang="en-US" dirty="0"/>
              <a:t>substrate molecule fits into the active site of the enzyme molecule like a key fitting into a lock (in fact it is sometimes called a </a:t>
            </a:r>
            <a:r>
              <a:rPr lang="en-US" u="sng" dirty="0"/>
              <a:t>lock and key</a:t>
            </a:r>
            <a:r>
              <a:rPr lang="en-US" dirty="0"/>
              <a:t> mechanism).</a:t>
            </a:r>
            <a:r>
              <a:rPr lang="en-US" dirty="0" smtClean="0"/>
              <a:t> </a:t>
            </a:r>
          </a:p>
          <a:p>
            <a:r>
              <a:rPr lang="en-US" dirty="0" smtClean="0"/>
              <a:t>Once </a:t>
            </a:r>
            <a:r>
              <a:rPr lang="en-US" dirty="0"/>
              <a:t>there, the enzyme changes shape slightly, distorting the molecule in the active site, and making it more likely to change into the product.</a:t>
            </a:r>
            <a:r>
              <a:rPr lang="en-US" dirty="0" smtClean="0"/>
              <a:t> </a:t>
            </a:r>
          </a:p>
          <a:p>
            <a:r>
              <a:rPr lang="en-US" dirty="0" smtClean="0"/>
              <a:t>For </a:t>
            </a:r>
            <a:r>
              <a:rPr lang="en-US" dirty="0"/>
              <a:t>example if a bond in the substrate is to be broken, that bond might be stretched  by the enzyme, making it more likely to break.</a:t>
            </a:r>
            <a:r>
              <a:rPr lang="en-US" dirty="0" smtClean="0"/>
              <a:t> </a:t>
            </a:r>
          </a:p>
          <a:p>
            <a:r>
              <a:rPr lang="en-US" dirty="0" smtClean="0"/>
              <a:t>Alternatively </a:t>
            </a:r>
            <a:r>
              <a:rPr lang="en-US" dirty="0"/>
              <a:t>the enzyme can make the local conditions inside the active site quite different from those outside (such as pH, water concentration, charge), so that the reaction is more likely to happen. </a:t>
            </a:r>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2.</a:t>
            </a:r>
            <a:r>
              <a:rPr lang="en-US" dirty="0" smtClean="0"/>
              <a:t>      </a:t>
            </a:r>
            <a:r>
              <a:rPr lang="en-US" b="1" dirty="0" smtClean="0"/>
              <a:t>Molecule Geometry </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It's a bit more complicated than that though. </a:t>
            </a:r>
          </a:p>
          <a:p>
            <a:r>
              <a:rPr lang="en-US" dirty="0" smtClean="0"/>
              <a:t>Although enzymes can change the speed of a chemical reaction, they cannot change its direction, otherwise they could make "impossible" reactions happen and break the laws of thermodynamics. </a:t>
            </a:r>
          </a:p>
          <a:p>
            <a:r>
              <a:rPr lang="en-US" dirty="0" smtClean="0"/>
              <a:t>So an enzyme can just as easily turn a product into a substrate as turn a substrate into a product, depending on which way the reaction would go anyway. </a:t>
            </a:r>
          </a:p>
          <a:p>
            <a:r>
              <a:rPr lang="en-US" dirty="0" smtClean="0"/>
              <a:t>In fact the active site doesn't really fit the substrate (or the product) at all, but instead fits a sort of half-way house, called the </a:t>
            </a:r>
            <a:r>
              <a:rPr lang="en-US" u="sng" dirty="0" smtClean="0"/>
              <a:t>transition state</a:t>
            </a:r>
            <a:r>
              <a:rPr lang="en-US" dirty="0" smtClean="0"/>
              <a:t>. </a:t>
            </a:r>
          </a:p>
          <a:p>
            <a:r>
              <a:rPr lang="en-US" dirty="0" smtClean="0"/>
              <a:t>When a substrate (or product) molecule binds, the active site changes shape and fits itself around the molecule, distorting it into forming the transition state, and so speeding up the reaction. </a:t>
            </a:r>
          </a:p>
          <a:p>
            <a:r>
              <a:rPr lang="en-US" dirty="0" smtClean="0"/>
              <a:t>This is sometimes called the </a:t>
            </a:r>
            <a:r>
              <a:rPr lang="en-US" u="sng" dirty="0" smtClean="0"/>
              <a:t>induced fit</a:t>
            </a:r>
            <a:r>
              <a:rPr lang="en-US" dirty="0" smtClean="0"/>
              <a:t> mechanism.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3.</a:t>
            </a:r>
            <a:r>
              <a:rPr lang="en-US" dirty="0" smtClean="0"/>
              <a:t>      </a:t>
            </a:r>
            <a:r>
              <a:rPr lang="en-US" b="1" dirty="0" smtClean="0"/>
              <a:t>Energy Changes </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The </a:t>
            </a:r>
            <a:r>
              <a:rPr lang="en-US" dirty="0"/>
              <a:t>way enzymes work can also be shown by considering the energy changes that take place during a chemical reaction</a:t>
            </a:r>
            <a:r>
              <a:rPr lang="en-US" dirty="0" smtClean="0"/>
              <a:t>.</a:t>
            </a:r>
          </a:p>
          <a:p>
            <a:r>
              <a:rPr lang="en-US" dirty="0" smtClean="0"/>
              <a:t> </a:t>
            </a:r>
            <a:r>
              <a:rPr lang="en-US" dirty="0"/>
              <a:t>We shall consider a reaction where the product has a lower energy than the substrate, so the substrate naturally turns into product (in other words the equilibrium lies in the direction of the product).</a:t>
            </a:r>
            <a:r>
              <a:rPr lang="en-US" dirty="0" smtClean="0"/>
              <a:t> </a:t>
            </a:r>
          </a:p>
          <a:p>
            <a:r>
              <a:rPr lang="en-US" dirty="0" smtClean="0"/>
              <a:t>Before </a:t>
            </a:r>
            <a:r>
              <a:rPr lang="en-US" dirty="0"/>
              <a:t>it can change into product, the substrate must overcome an "energy barrier" called the </a:t>
            </a:r>
            <a:r>
              <a:rPr lang="en-US" u="sng" dirty="0"/>
              <a:t>activation energy</a:t>
            </a:r>
            <a:r>
              <a:rPr lang="en-US" dirty="0"/>
              <a:t> (E</a:t>
            </a:r>
            <a:r>
              <a:rPr lang="en-US" baseline="-25000" dirty="0"/>
              <a:t>A</a:t>
            </a:r>
            <a:r>
              <a:rPr lang="en-US" dirty="0"/>
              <a:t>).</a:t>
            </a:r>
            <a:r>
              <a:rPr lang="en-US" dirty="0" smtClean="0"/>
              <a:t> </a:t>
            </a:r>
          </a:p>
          <a:p>
            <a:r>
              <a:rPr lang="en-US" dirty="0" smtClean="0"/>
              <a:t>The </a:t>
            </a:r>
            <a:r>
              <a:rPr lang="en-US" dirty="0"/>
              <a:t>larger the </a:t>
            </a:r>
            <a:r>
              <a:rPr lang="en-US" dirty="0" smtClean="0"/>
              <a:t>activation </a:t>
            </a:r>
            <a:r>
              <a:rPr lang="en-US" dirty="0"/>
              <a:t>energy, the slower the reaction will be because only a few substrate molecules will by chance have sufficient energy to overcome the activation energy barrier</a:t>
            </a:r>
            <a:r>
              <a:rPr lang="en-US" dirty="0" smtClean="0"/>
              <a:t>.</a:t>
            </a:r>
          </a:p>
          <a:p>
            <a:r>
              <a:rPr lang="en-US" dirty="0" smtClean="0"/>
              <a:t>Imagine </a:t>
            </a:r>
            <a:r>
              <a:rPr lang="en-US" dirty="0"/>
              <a:t>pushing boulders over a hump before they can roll down hill, and you have the idea.</a:t>
            </a:r>
            <a:r>
              <a:rPr lang="en-US" dirty="0" smtClean="0"/>
              <a:t> </a:t>
            </a:r>
          </a:p>
          <a:p>
            <a:r>
              <a:rPr lang="en-US" dirty="0" smtClean="0"/>
              <a:t>Most </a:t>
            </a:r>
            <a:r>
              <a:rPr lang="en-US" dirty="0"/>
              <a:t>physiological reactions have large activation energies, so they simply don't happen on a useful time scale.</a:t>
            </a:r>
            <a:r>
              <a:rPr lang="en-US" dirty="0" smtClean="0"/>
              <a:t> </a:t>
            </a:r>
          </a:p>
          <a:p>
            <a:r>
              <a:rPr lang="en-US" dirty="0" smtClean="0"/>
              <a:t>Enzymes </a:t>
            </a:r>
            <a:r>
              <a:rPr lang="en-US" dirty="0"/>
              <a:t>dramatically reduce the activation energy of a reaction, so that most molecules can easily get over the activation energy barrier and quickly turn into product.</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3.</a:t>
            </a:r>
            <a:r>
              <a:rPr lang="en-US" dirty="0" smtClean="0"/>
              <a:t>      </a:t>
            </a:r>
            <a:r>
              <a:rPr lang="en-US" b="1" dirty="0" smtClean="0"/>
              <a:t>Energy Changes </a:t>
            </a:r>
            <a:endParaRPr lang="en-US" dirty="0"/>
          </a:p>
        </p:txBody>
      </p:sp>
      <p:sp>
        <p:nvSpPr>
          <p:cNvPr id="3" name="Content Placeholder 2"/>
          <p:cNvSpPr>
            <a:spLocks noGrp="1"/>
          </p:cNvSpPr>
          <p:nvPr>
            <p:ph idx="1"/>
          </p:nvPr>
        </p:nvSpPr>
        <p:spPr/>
        <p:txBody>
          <a:bodyPr>
            <a:normAutofit fontScale="85000" lnSpcReduction="10000"/>
          </a:bodyPr>
          <a:lstStyle/>
          <a:p>
            <a:r>
              <a:rPr lang="en-US" dirty="0"/>
              <a:t>For example, for the </a:t>
            </a:r>
            <a:r>
              <a:rPr lang="en-US" u="sng" dirty="0" err="1"/>
              <a:t>catalase</a:t>
            </a:r>
            <a:r>
              <a:rPr lang="en-US" dirty="0"/>
              <a:t> reaction (2H</a:t>
            </a:r>
            <a:r>
              <a:rPr lang="en-US" baseline="-25000" dirty="0"/>
              <a:t>2</a:t>
            </a:r>
            <a:r>
              <a:rPr lang="en-US" dirty="0"/>
              <a:t>O</a:t>
            </a:r>
            <a:r>
              <a:rPr lang="en-US" baseline="-25000" dirty="0"/>
              <a:t>2</a:t>
            </a:r>
            <a:r>
              <a:rPr lang="en-US" dirty="0"/>
              <a:t> </a:t>
            </a:r>
            <a:r>
              <a:rPr lang="en-US" dirty="0" smtClean="0"/>
              <a:t>  forms </a:t>
            </a:r>
            <a:r>
              <a:rPr lang="en-US" dirty="0"/>
              <a:t>2H</a:t>
            </a:r>
            <a:r>
              <a:rPr lang="en-US" baseline="-25000" dirty="0"/>
              <a:t>2</a:t>
            </a:r>
            <a:r>
              <a:rPr lang="en-US" dirty="0"/>
              <a:t>O + O</a:t>
            </a:r>
            <a:r>
              <a:rPr lang="en-US" baseline="-25000" dirty="0"/>
              <a:t>2</a:t>
            </a:r>
            <a:r>
              <a:rPr lang="en-US" dirty="0"/>
              <a:t>) the activation energy is 86 kJ mol</a:t>
            </a:r>
            <a:r>
              <a:rPr lang="en-US" baseline="30000" dirty="0"/>
              <a:t>-1</a:t>
            </a:r>
            <a:r>
              <a:rPr lang="en-US" dirty="0"/>
              <a:t> with no catalyst, 62 kJ mol</a:t>
            </a:r>
            <a:r>
              <a:rPr lang="en-US" baseline="30000" dirty="0"/>
              <a:t>-1</a:t>
            </a:r>
            <a:r>
              <a:rPr lang="en-US" dirty="0"/>
              <a:t> with an inorganic catalyst of iron filings, and just 1 kJ mol</a:t>
            </a:r>
            <a:r>
              <a:rPr lang="en-US" baseline="30000" dirty="0"/>
              <a:t>-1</a:t>
            </a:r>
            <a:r>
              <a:rPr lang="en-US" dirty="0"/>
              <a:t> in the presence of the enzyme </a:t>
            </a:r>
            <a:r>
              <a:rPr lang="en-US" dirty="0" err="1"/>
              <a:t>catalase</a:t>
            </a:r>
            <a:r>
              <a:rPr lang="en-US" dirty="0"/>
              <a:t>.</a:t>
            </a:r>
            <a:r>
              <a:rPr lang="en-US" b="1" dirty="0"/>
              <a:t> </a:t>
            </a:r>
            <a:endParaRPr lang="en-US" dirty="0"/>
          </a:p>
          <a:p>
            <a:r>
              <a:rPr lang="en-US" dirty="0"/>
              <a:t>The activation energy is actually the energy required to form the transition state, so enzymes lower the activation energy by </a:t>
            </a:r>
            <a:r>
              <a:rPr lang="en-US" dirty="0" err="1"/>
              <a:t>stabilising</a:t>
            </a:r>
            <a:r>
              <a:rPr lang="en-US" dirty="0"/>
              <a:t> the transition state, and they do this by changing the conditions within the active site of the enzyme.</a:t>
            </a:r>
            <a:r>
              <a:rPr lang="en-US" dirty="0" smtClean="0"/>
              <a:t> </a:t>
            </a:r>
          </a:p>
          <a:p>
            <a:r>
              <a:rPr lang="en-US" dirty="0" smtClean="0"/>
              <a:t>So </a:t>
            </a:r>
            <a:r>
              <a:rPr lang="en-US" dirty="0"/>
              <a:t>the three ideas above are really three ways of describing the same process.</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3.</a:t>
            </a:r>
            <a:r>
              <a:rPr lang="en-US" dirty="0" smtClean="0"/>
              <a:t>      </a:t>
            </a:r>
            <a:r>
              <a:rPr lang="en-US" b="1" dirty="0" smtClean="0"/>
              <a:t>Energy Changes </a:t>
            </a:r>
            <a:endParaRPr lang="en-US" dirty="0"/>
          </a:p>
        </p:txBody>
      </p:sp>
      <p:pic>
        <p:nvPicPr>
          <p:cNvPr id="4" name="Content Placeholder 3" descr="http://www.biologymad.com/Enzymes/enzyme4.gif"/>
          <p:cNvPicPr>
            <a:picLocks noGrp="1"/>
          </p:cNvPicPr>
          <p:nvPr>
            <p:ph idx="1"/>
          </p:nvPr>
        </p:nvPicPr>
        <p:blipFill>
          <a:blip r:embed="rId2"/>
          <a:srcRect t="17408" b="17408"/>
          <a:stretch>
            <a:fillRect/>
          </a:stretch>
        </p:blipFill>
        <p:spPr bwMode="auto">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Factors that Affect the Rate of Enzyme Reactions  </a:t>
            </a:r>
            <a:endParaRPr lang="en-US" dirty="0"/>
          </a:p>
        </p:txBody>
      </p:sp>
      <p:pic>
        <p:nvPicPr>
          <p:cNvPr id="4" name="Content Placeholder 3" descr="http://www.biologymad.com/Enzymes/enzyme16.gif"/>
          <p:cNvPicPr>
            <a:picLocks noGrp="1"/>
          </p:cNvPicPr>
          <p:nvPr>
            <p:ph idx="1"/>
          </p:nvPr>
        </p:nvPicPr>
        <p:blipFill>
          <a:blip r:embed="rId2"/>
          <a:srcRect l="-30425" r="-30425"/>
          <a:stretch>
            <a:fillRect/>
          </a:stretch>
        </p:blipFill>
        <p:spPr bwMode="auto">
          <a:xfrm>
            <a:off x="457200" y="2819400"/>
            <a:ext cx="3962400" cy="3429000"/>
          </a:xfrm>
          <a:prstGeom prst="rect">
            <a:avLst/>
          </a:prstGeom>
          <a:noFill/>
          <a:ln w="9525">
            <a:noFill/>
            <a:miter lim="800000"/>
            <a:headEnd/>
            <a:tailEnd/>
          </a:ln>
        </p:spPr>
      </p:pic>
      <p:pic>
        <p:nvPicPr>
          <p:cNvPr id="5" name="Picture 4" descr="http://www.biologymad.com/Enzymes/enzyme5.gif"/>
          <p:cNvPicPr/>
          <p:nvPr/>
        </p:nvPicPr>
        <p:blipFill>
          <a:blip r:embed="rId3"/>
          <a:srcRect/>
          <a:stretch>
            <a:fillRect/>
          </a:stretch>
        </p:blipFill>
        <p:spPr bwMode="auto">
          <a:xfrm>
            <a:off x="5410200" y="3962400"/>
            <a:ext cx="2387600" cy="609600"/>
          </a:xfrm>
          <a:prstGeom prst="rect">
            <a:avLst/>
          </a:prstGeom>
          <a:noFill/>
          <a:ln w="9525">
            <a:noFill/>
            <a:miter lim="800000"/>
            <a:headEnd/>
            <a:tailEnd/>
          </a:ln>
        </p:spPr>
      </p:pic>
      <p:sp>
        <p:nvSpPr>
          <p:cNvPr id="6" name="TextBox 5"/>
          <p:cNvSpPr txBox="1"/>
          <p:nvPr/>
        </p:nvSpPr>
        <p:spPr>
          <a:xfrm>
            <a:off x="1371600" y="1828800"/>
            <a:ext cx="6426200" cy="369332"/>
          </a:xfrm>
          <a:prstGeom prst="rect">
            <a:avLst/>
          </a:prstGeom>
          <a:noFill/>
        </p:spPr>
        <p:txBody>
          <a:bodyPr wrap="square" rtlCol="0">
            <a:spAutoFit/>
          </a:bodyPr>
          <a:lstStyle/>
          <a:p>
            <a:r>
              <a:rPr lang="en-US" dirty="0" smtClean="0"/>
              <a:t>1. Temperature</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Temperature</a:t>
            </a:r>
            <a:endParaRPr lang="en-US" dirty="0"/>
          </a:p>
        </p:txBody>
      </p:sp>
      <p:sp>
        <p:nvSpPr>
          <p:cNvPr id="3" name="Content Placeholder 2"/>
          <p:cNvSpPr>
            <a:spLocks noGrp="1"/>
          </p:cNvSpPr>
          <p:nvPr>
            <p:ph idx="1"/>
          </p:nvPr>
        </p:nvSpPr>
        <p:spPr/>
        <p:txBody>
          <a:bodyPr>
            <a:normAutofit fontScale="70000" lnSpcReduction="20000"/>
          </a:bodyPr>
          <a:lstStyle/>
          <a:p>
            <a:r>
              <a:rPr lang="en-US" dirty="0"/>
              <a:t>Enzymes have an </a:t>
            </a:r>
            <a:r>
              <a:rPr lang="en-US" u="sng" dirty="0"/>
              <a:t>optimum temperature</a:t>
            </a:r>
            <a:r>
              <a:rPr lang="en-US" dirty="0"/>
              <a:t> at which they work fastest. For mammalian enzymes this is about 40°C, but there are enzymes that work best at very different temperatures, e.g. enzymes from the arctic snow flea work at -10°C, and enzymes from </a:t>
            </a:r>
            <a:r>
              <a:rPr lang="en-US" dirty="0" err="1"/>
              <a:t>thermophilic</a:t>
            </a:r>
            <a:r>
              <a:rPr lang="en-US" dirty="0"/>
              <a:t> bacteria work at 90°C. </a:t>
            </a:r>
          </a:p>
          <a:p>
            <a:r>
              <a:rPr lang="en-US" dirty="0"/>
              <a:t>Up to the optimum temperature the rate increases geometrically with temperature (i.e. it's a curve, not a straight line). The rate increases because the enzyme and substrate molecules both have more kinetic energy so collide more often, and also because more molecules have sufficient energy to overcome the (greatly reduced) activation energy. The increase in rate with temperature can be quantified as a Q</a:t>
            </a:r>
            <a:r>
              <a:rPr lang="en-US" baseline="-25000" dirty="0"/>
              <a:t>10</a:t>
            </a:r>
            <a:r>
              <a:rPr lang="en-US" dirty="0"/>
              <a:t>, which is the relative increase for a 10°C rise in temperature. Q</a:t>
            </a:r>
            <a:r>
              <a:rPr lang="en-US" baseline="-25000" dirty="0"/>
              <a:t>10</a:t>
            </a:r>
            <a:r>
              <a:rPr lang="en-US" dirty="0"/>
              <a:t> is usually 2-3 for enzyme-</a:t>
            </a:r>
            <a:r>
              <a:rPr lang="en-US" dirty="0" err="1"/>
              <a:t>catalysed</a:t>
            </a:r>
            <a:r>
              <a:rPr lang="en-US" dirty="0"/>
              <a:t> reactions (i.e. the rate doubles every 10°C) and usually less than 2 for non-enzyme reactions. </a:t>
            </a:r>
            <a:endParaRPr lang="en-US"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Temperature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rate is not zero at 0°C, so enzymes still work in the fridge (and food still goes off), but they work slowly. Enzymes can even work in ice, though the rate is extremely slow due to the very slow diffusion of enzyme and substrate molecules through the ice lattice. </a:t>
            </a:r>
          </a:p>
          <a:p>
            <a:endParaRPr lang="en-US" dirty="0" smtClean="0"/>
          </a:p>
          <a:p>
            <a:r>
              <a:rPr lang="en-US" dirty="0" smtClean="0"/>
              <a:t>Above the optimum temperature the rate decreases as more and more of the enzyme molecules </a:t>
            </a:r>
            <a:r>
              <a:rPr lang="en-US" u="sng" dirty="0" smtClean="0"/>
              <a:t>denature</a:t>
            </a:r>
            <a:r>
              <a:rPr lang="en-US" dirty="0" smtClean="0"/>
              <a:t>. </a:t>
            </a:r>
          </a:p>
          <a:p>
            <a:r>
              <a:rPr lang="en-US" dirty="0" smtClean="0"/>
              <a:t>The thermal energy breaks the hydrogen bonds holding the secondary and tertiary structure of the enzyme together, so the enzyme (and especially the active site) loses its shape to become a random coil. </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Temperature</a:t>
            </a:r>
            <a:endParaRPr lang="en-US" dirty="0"/>
          </a:p>
        </p:txBody>
      </p:sp>
      <p:sp>
        <p:nvSpPr>
          <p:cNvPr id="3" name="Content Placeholder 2"/>
          <p:cNvSpPr>
            <a:spLocks noGrp="1"/>
          </p:cNvSpPr>
          <p:nvPr>
            <p:ph idx="1"/>
          </p:nvPr>
        </p:nvSpPr>
        <p:spPr/>
        <p:txBody>
          <a:bodyPr/>
          <a:lstStyle/>
          <a:p>
            <a:r>
              <a:rPr lang="en-US" dirty="0" smtClean="0"/>
              <a:t>The substrate can no longer bind, and the reaction is no longer </a:t>
            </a:r>
            <a:r>
              <a:rPr lang="en-US" dirty="0" err="1" smtClean="0"/>
              <a:t>catalysed</a:t>
            </a:r>
            <a:r>
              <a:rPr lang="en-US" dirty="0" smtClean="0"/>
              <a:t>. </a:t>
            </a:r>
          </a:p>
          <a:p>
            <a:r>
              <a:rPr lang="en-US" dirty="0" smtClean="0"/>
              <a:t>At very high temperatures this is irreversible. </a:t>
            </a:r>
          </a:p>
          <a:p>
            <a:r>
              <a:rPr lang="en-US" dirty="0" smtClean="0"/>
              <a:t>Remember that only the weak hydrogen bonds are broken at these mild temperatures; to break strong covalent bonds you need to boil in concentrated acid for many hours.</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Factors that Affect the Rate of Enzyme Reactions  </a:t>
            </a:r>
            <a:endParaRPr lang="en-US" dirty="0"/>
          </a:p>
        </p:txBody>
      </p:sp>
      <p:sp>
        <p:nvSpPr>
          <p:cNvPr id="3" name="Content Placeholder 2"/>
          <p:cNvSpPr>
            <a:spLocks noGrp="1"/>
          </p:cNvSpPr>
          <p:nvPr>
            <p:ph idx="1"/>
          </p:nvPr>
        </p:nvSpPr>
        <p:spPr>
          <a:xfrm>
            <a:off x="457200" y="1600201"/>
            <a:ext cx="8229600" cy="4876799"/>
          </a:xfrm>
        </p:spPr>
        <p:txBody>
          <a:bodyPr>
            <a:normAutofit fontScale="92500" lnSpcReduction="20000"/>
          </a:bodyPr>
          <a:lstStyle/>
          <a:p>
            <a:r>
              <a:rPr lang="en-US" b="1" dirty="0" smtClean="0"/>
              <a:t>2</a:t>
            </a:r>
            <a:r>
              <a:rPr lang="en-US" b="1" dirty="0"/>
              <a:t>.</a:t>
            </a:r>
            <a:r>
              <a:rPr lang="en-US" dirty="0"/>
              <a:t>      </a:t>
            </a:r>
            <a:r>
              <a:rPr lang="en-US" b="1" dirty="0"/>
              <a:t>pH </a:t>
            </a:r>
            <a:endParaRPr lang="en-US" dirty="0"/>
          </a:p>
          <a:p>
            <a:r>
              <a:rPr lang="en-US" dirty="0"/>
              <a:t>Enzymes have an </a:t>
            </a:r>
            <a:r>
              <a:rPr lang="en-US" u="sng" dirty="0"/>
              <a:t>optimum pH</a:t>
            </a:r>
            <a:r>
              <a:rPr lang="en-US" dirty="0"/>
              <a:t> at which they work fastest. For most enzymes this is about pH 7-8 (physiological pH of most cells), but a few enzymes can work at extreme pH, such as protease enzymes in animal stomachs, which have an optimum of pH 1. The pH affects the charge of the amino acids at the active site, so the properties of the active site change and the substrate can no longer bind. For example a carboxyl acid R groups will be uncharged a low pH (COOH), but charged at high pH (COO</a:t>
            </a:r>
            <a:r>
              <a:rPr lang="en-US" baseline="30000" dirty="0"/>
              <a:t>-</a:t>
            </a:r>
            <a:r>
              <a:rPr lang="en-US" dirty="0" smtClean="0"/>
              <a:t>)</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a:t>Enzymes are biological catalysts.</a:t>
            </a:r>
            <a:r>
              <a:rPr lang="en-US" dirty="0" smtClean="0"/>
              <a:t> </a:t>
            </a:r>
          </a:p>
          <a:p>
            <a:r>
              <a:rPr lang="en-US" dirty="0" smtClean="0"/>
              <a:t>There </a:t>
            </a:r>
            <a:r>
              <a:rPr lang="en-US" dirty="0"/>
              <a:t>are about 40,000 different enzymes in human cells, each controlling a different chemical reaction.</a:t>
            </a:r>
            <a:r>
              <a:rPr lang="en-US" dirty="0" smtClean="0"/>
              <a:t> </a:t>
            </a:r>
          </a:p>
          <a:p>
            <a:r>
              <a:rPr lang="en-US" dirty="0" smtClean="0"/>
              <a:t>They </a:t>
            </a:r>
            <a:r>
              <a:rPr lang="en-US" dirty="0"/>
              <a:t>increase the rate of reactions by a factor of between 10</a:t>
            </a:r>
            <a:r>
              <a:rPr lang="en-US" baseline="30000" dirty="0"/>
              <a:t>6</a:t>
            </a:r>
            <a:r>
              <a:rPr lang="en-US" dirty="0"/>
              <a:t> to 10</a:t>
            </a:r>
            <a:r>
              <a:rPr lang="en-US" baseline="30000" dirty="0"/>
              <a:t>12</a:t>
            </a:r>
            <a:r>
              <a:rPr lang="en-US" dirty="0"/>
              <a:t> times, allowing the chemical reactions that make life possible to take place at normal temperatures.</a:t>
            </a:r>
            <a:r>
              <a:rPr lang="en-US" dirty="0" smtClean="0"/>
              <a:t> </a:t>
            </a:r>
          </a:p>
          <a:p>
            <a:r>
              <a:rPr lang="en-US" dirty="0" smtClean="0"/>
              <a:t>They </a:t>
            </a:r>
            <a:r>
              <a:rPr lang="en-US" dirty="0"/>
              <a:t>were discovered in fermenting yeast in 1900 by Buchner, and the name enzyme means "in yeast".</a:t>
            </a:r>
            <a:r>
              <a:rPr lang="en-US" dirty="0" smtClean="0"/>
              <a:t> </a:t>
            </a:r>
          </a:p>
          <a:p>
            <a:r>
              <a:rPr lang="en-US" dirty="0" smtClean="0"/>
              <a:t>As </a:t>
            </a:r>
            <a:r>
              <a:rPr lang="en-US" dirty="0"/>
              <a:t>well as </a:t>
            </a:r>
            <a:r>
              <a:rPr lang="en-US" dirty="0" err="1"/>
              <a:t>catalysing</a:t>
            </a:r>
            <a:r>
              <a:rPr lang="en-US" dirty="0"/>
              <a:t> all the metabolic reactions of cells (such as respiration, photosynthesis and digestion), they also act as motors, membrane pumps and receptors.</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t>
            </a:r>
            <a:endParaRPr lang="en-US" dirty="0"/>
          </a:p>
        </p:txBody>
      </p:sp>
      <p:pic>
        <p:nvPicPr>
          <p:cNvPr id="4" name="Content Placeholder 3" descr="http://www.biologymad.com/Enzymes/enzyme6.gif"/>
          <p:cNvPicPr>
            <a:picLocks noGrp="1"/>
          </p:cNvPicPr>
          <p:nvPr>
            <p:ph idx="1"/>
          </p:nvPr>
        </p:nvPicPr>
        <p:blipFill>
          <a:blip r:embed="rId2"/>
          <a:srcRect t="18039" b="18039"/>
          <a:stretch>
            <a:fillRect/>
          </a:stretch>
        </p:blipFill>
        <p:spPr bwMode="auto">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Factors that Affect the Rate of Enzyme Reactions  </a:t>
            </a:r>
            <a:endParaRPr lang="en-US" dirty="0"/>
          </a:p>
        </p:txBody>
      </p:sp>
      <p:sp>
        <p:nvSpPr>
          <p:cNvPr id="3" name="Content Placeholder 2"/>
          <p:cNvSpPr>
            <a:spLocks noGrp="1"/>
          </p:cNvSpPr>
          <p:nvPr>
            <p:ph idx="1"/>
          </p:nvPr>
        </p:nvSpPr>
        <p:spPr/>
        <p:txBody>
          <a:bodyPr>
            <a:normAutofit fontScale="92500" lnSpcReduction="10000"/>
          </a:bodyPr>
          <a:lstStyle/>
          <a:p>
            <a:r>
              <a:rPr lang="en-US" b="1" dirty="0"/>
              <a:t>3.</a:t>
            </a:r>
            <a:r>
              <a:rPr lang="en-US" dirty="0"/>
              <a:t>       </a:t>
            </a:r>
            <a:r>
              <a:rPr lang="en-US" b="1" dirty="0"/>
              <a:t>Enzyme concentration </a:t>
            </a:r>
            <a:endParaRPr lang="en-US" dirty="0"/>
          </a:p>
          <a:p>
            <a:r>
              <a:rPr lang="en-US" dirty="0"/>
              <a:t>As the enzyme concentration increases the rate of the reaction increases linearly, because there are more enzyme molecules available to </a:t>
            </a:r>
            <a:r>
              <a:rPr lang="en-US" dirty="0" err="1"/>
              <a:t>catalyse</a:t>
            </a:r>
            <a:r>
              <a:rPr lang="en-US" dirty="0"/>
              <a:t> the reaction.</a:t>
            </a:r>
            <a:r>
              <a:rPr lang="en-US" dirty="0" smtClean="0"/>
              <a:t> </a:t>
            </a:r>
          </a:p>
          <a:p>
            <a:r>
              <a:rPr lang="en-US" dirty="0" smtClean="0"/>
              <a:t>At </a:t>
            </a:r>
            <a:r>
              <a:rPr lang="en-US" dirty="0"/>
              <a:t>very high enzyme concentration the substrate concentration may become rate-limiting, so the rate stops increasing.</a:t>
            </a:r>
            <a:r>
              <a:rPr lang="en-US" dirty="0" smtClean="0"/>
              <a:t> </a:t>
            </a:r>
          </a:p>
          <a:p>
            <a:r>
              <a:rPr lang="en-US" dirty="0" smtClean="0"/>
              <a:t>Normally </a:t>
            </a:r>
            <a:r>
              <a:rPr lang="en-US" dirty="0"/>
              <a:t>enzymes are present in cells in rather low concentrations.</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Enzyme concentration</a:t>
            </a:r>
            <a:endParaRPr lang="en-US" dirty="0"/>
          </a:p>
        </p:txBody>
      </p:sp>
      <p:pic>
        <p:nvPicPr>
          <p:cNvPr id="4" name="Content Placeholder 3" descr="http://www.biologymad.com/Enzymes/enzyme7.gif"/>
          <p:cNvPicPr>
            <a:picLocks noGrp="1"/>
          </p:cNvPicPr>
          <p:nvPr>
            <p:ph idx="1"/>
          </p:nvPr>
        </p:nvPicPr>
        <p:blipFill>
          <a:blip r:embed="rId2"/>
          <a:srcRect t="9160" b="9160"/>
          <a:stretch>
            <a:fillRect/>
          </a:stretch>
        </p:blipFill>
        <p:spPr bwMode="auto">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Factors that Affect the Rate of Enzyme Reactions  </a:t>
            </a:r>
            <a:endParaRPr lang="en-US" dirty="0"/>
          </a:p>
        </p:txBody>
      </p:sp>
      <p:sp>
        <p:nvSpPr>
          <p:cNvPr id="3" name="Content Placeholder 2"/>
          <p:cNvSpPr>
            <a:spLocks noGrp="1"/>
          </p:cNvSpPr>
          <p:nvPr>
            <p:ph idx="1"/>
          </p:nvPr>
        </p:nvSpPr>
        <p:spPr/>
        <p:txBody>
          <a:bodyPr>
            <a:normAutofit fontScale="70000" lnSpcReduction="20000"/>
          </a:bodyPr>
          <a:lstStyle/>
          <a:p>
            <a:r>
              <a:rPr lang="en-US" b="1" dirty="0"/>
              <a:t>4.</a:t>
            </a:r>
            <a:r>
              <a:rPr lang="en-US" dirty="0"/>
              <a:t>       </a:t>
            </a:r>
            <a:r>
              <a:rPr lang="en-US" b="1" dirty="0"/>
              <a:t>Substrate concentration </a:t>
            </a:r>
            <a:endParaRPr lang="en-US" dirty="0"/>
          </a:p>
          <a:p>
            <a:r>
              <a:rPr lang="en-US" dirty="0"/>
              <a:t>The rate of an enzyme-</a:t>
            </a:r>
            <a:r>
              <a:rPr lang="en-US" dirty="0" err="1"/>
              <a:t>catalysed</a:t>
            </a:r>
            <a:r>
              <a:rPr lang="en-US" dirty="0"/>
              <a:t> reaction shows a curved dependence on substrate concentration.</a:t>
            </a:r>
            <a:r>
              <a:rPr lang="en-US" dirty="0" smtClean="0"/>
              <a:t> </a:t>
            </a:r>
          </a:p>
          <a:p>
            <a:r>
              <a:rPr lang="en-US" dirty="0" smtClean="0"/>
              <a:t>As </a:t>
            </a:r>
            <a:r>
              <a:rPr lang="en-US" dirty="0"/>
              <a:t>the substrate concentration increases, the rate increases because more substrate molecules can collide with enzyme molecules, so more reactions will take place.</a:t>
            </a:r>
            <a:r>
              <a:rPr lang="en-US" dirty="0" smtClean="0"/>
              <a:t> </a:t>
            </a:r>
          </a:p>
          <a:p>
            <a:r>
              <a:rPr lang="en-US" dirty="0" smtClean="0"/>
              <a:t>At </a:t>
            </a:r>
            <a:r>
              <a:rPr lang="en-US" dirty="0"/>
              <a:t>higher concentrations the enzyme molecules become </a:t>
            </a:r>
            <a:r>
              <a:rPr lang="en-US" u="sng" dirty="0"/>
              <a:t>saturated</a:t>
            </a:r>
            <a:r>
              <a:rPr lang="en-US" dirty="0"/>
              <a:t> with substrate, so there are few free enzyme molecules, so adding more substrate doesn't make much difference (though it will increase the rate of E-S collisions).</a:t>
            </a:r>
          </a:p>
          <a:p>
            <a:r>
              <a:rPr lang="en-US" dirty="0"/>
              <a:t>The maximum rate at infinite substrate concentration is called </a:t>
            </a:r>
            <a:r>
              <a:rPr lang="en-US" dirty="0" err="1"/>
              <a:t>v</a:t>
            </a:r>
            <a:r>
              <a:rPr lang="en-US" baseline="-25000" dirty="0" err="1"/>
              <a:t>max</a:t>
            </a:r>
            <a:r>
              <a:rPr lang="en-US" dirty="0"/>
              <a:t>, and the substrate concentration that give a rate of half </a:t>
            </a:r>
            <a:r>
              <a:rPr lang="en-US" dirty="0" err="1"/>
              <a:t>v</a:t>
            </a:r>
            <a:r>
              <a:rPr lang="en-US" baseline="-25000" dirty="0" err="1"/>
              <a:t>max</a:t>
            </a:r>
            <a:r>
              <a:rPr lang="en-US" dirty="0"/>
              <a:t> is called K</a:t>
            </a:r>
            <a:r>
              <a:rPr lang="en-US" baseline="-25000" dirty="0"/>
              <a:t>M</a:t>
            </a:r>
            <a:r>
              <a:rPr lang="en-US" dirty="0"/>
              <a:t>.</a:t>
            </a:r>
            <a:r>
              <a:rPr lang="en-US" dirty="0" smtClean="0"/>
              <a:t> </a:t>
            </a:r>
          </a:p>
          <a:p>
            <a:r>
              <a:rPr lang="en-US" dirty="0" smtClean="0"/>
              <a:t>These </a:t>
            </a:r>
            <a:r>
              <a:rPr lang="en-US" dirty="0"/>
              <a:t>quantities are useful for </a:t>
            </a:r>
            <a:r>
              <a:rPr lang="en-US" dirty="0" err="1"/>
              <a:t>characterising</a:t>
            </a:r>
            <a:r>
              <a:rPr lang="en-US" dirty="0"/>
              <a:t> an enzyme. A good enzyme has a high </a:t>
            </a:r>
            <a:r>
              <a:rPr lang="en-US" dirty="0" err="1"/>
              <a:t>v</a:t>
            </a:r>
            <a:r>
              <a:rPr lang="en-US" baseline="-25000" dirty="0" err="1"/>
              <a:t>max</a:t>
            </a:r>
            <a:r>
              <a:rPr lang="en-US" dirty="0"/>
              <a:t> and a low K</a:t>
            </a:r>
            <a:r>
              <a:rPr lang="en-US" baseline="-25000" dirty="0"/>
              <a:t>M</a:t>
            </a:r>
            <a:r>
              <a:rPr lang="en-US" dirty="0"/>
              <a:t>.  </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Substrate concentration </a:t>
            </a:r>
            <a:endParaRPr lang="en-US" dirty="0"/>
          </a:p>
        </p:txBody>
      </p:sp>
      <p:pic>
        <p:nvPicPr>
          <p:cNvPr id="4" name="Content Placeholder 3" descr="http://www.biologymad.com/Enzymes/enzyme8.gif"/>
          <p:cNvPicPr>
            <a:picLocks noGrp="1"/>
          </p:cNvPicPr>
          <p:nvPr>
            <p:ph idx="1"/>
          </p:nvPr>
        </p:nvPicPr>
        <p:blipFill>
          <a:blip r:embed="rId2"/>
          <a:srcRect t="18314" b="18314"/>
          <a:stretch>
            <a:fillRect/>
          </a:stretch>
        </p:blipFill>
        <p:spPr bwMode="auto">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Factors that Affect the Rate of Enzyme Reactions  </a:t>
            </a:r>
            <a:endParaRPr lang="en-US" dirty="0"/>
          </a:p>
        </p:txBody>
      </p:sp>
      <p:sp>
        <p:nvSpPr>
          <p:cNvPr id="3" name="Content Placeholder 2"/>
          <p:cNvSpPr>
            <a:spLocks noGrp="1"/>
          </p:cNvSpPr>
          <p:nvPr>
            <p:ph idx="1"/>
          </p:nvPr>
        </p:nvSpPr>
        <p:spPr/>
        <p:txBody>
          <a:bodyPr>
            <a:normAutofit fontScale="92500" lnSpcReduction="20000"/>
          </a:bodyPr>
          <a:lstStyle/>
          <a:p>
            <a:r>
              <a:rPr lang="en-US" b="1" dirty="0"/>
              <a:t>5.</a:t>
            </a:r>
            <a:r>
              <a:rPr lang="en-US" dirty="0"/>
              <a:t>       </a:t>
            </a:r>
            <a:r>
              <a:rPr lang="en-US" b="1" dirty="0"/>
              <a:t>Covalent modification </a:t>
            </a:r>
            <a:endParaRPr lang="en-US" dirty="0"/>
          </a:p>
          <a:p>
            <a:r>
              <a:rPr lang="en-US" dirty="0"/>
              <a:t>The activity of some enzymes is controlled by other enzymes, which modify the protein chain by cutting it, or adding a phosphate or methyl group.</a:t>
            </a:r>
            <a:r>
              <a:rPr lang="en-US" dirty="0" smtClean="0"/>
              <a:t> </a:t>
            </a:r>
          </a:p>
          <a:p>
            <a:r>
              <a:rPr lang="en-US" dirty="0" smtClean="0"/>
              <a:t>This </a:t>
            </a:r>
            <a:r>
              <a:rPr lang="en-US" dirty="0"/>
              <a:t>modification can turn an inactive enzyme into an active enzyme (or vice versa), and this is used to control many metabolic enzymes and to switch on enzymes in the gut (see later) e.g. hydrochloric acid in stomach® activates pepsin® activates rennin.</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Factors that Affect the Rate of Enzyme Reactions  </a:t>
            </a:r>
            <a:endParaRPr lang="en-US" dirty="0"/>
          </a:p>
        </p:txBody>
      </p:sp>
      <p:sp>
        <p:nvSpPr>
          <p:cNvPr id="3" name="Content Placeholder 2"/>
          <p:cNvSpPr>
            <a:spLocks noGrp="1"/>
          </p:cNvSpPr>
          <p:nvPr>
            <p:ph idx="1"/>
          </p:nvPr>
        </p:nvSpPr>
        <p:spPr/>
        <p:txBody>
          <a:bodyPr>
            <a:normAutofit/>
          </a:bodyPr>
          <a:lstStyle/>
          <a:p>
            <a:r>
              <a:rPr lang="en-US" dirty="0"/>
              <a:t> </a:t>
            </a:r>
            <a:r>
              <a:rPr lang="en-US" b="1" dirty="0"/>
              <a:t>6.</a:t>
            </a:r>
            <a:r>
              <a:rPr lang="en-US" dirty="0"/>
              <a:t>       </a:t>
            </a:r>
            <a:r>
              <a:rPr lang="en-US" b="1" dirty="0"/>
              <a:t>Inhibitors </a:t>
            </a:r>
            <a:endParaRPr lang="en-US" dirty="0"/>
          </a:p>
          <a:p>
            <a:r>
              <a:rPr lang="en-US" dirty="0"/>
              <a:t>Inhibitors inhibit the activity of enzymes, reducing the rate of their reactions.</a:t>
            </a:r>
            <a:r>
              <a:rPr lang="en-US" dirty="0" smtClean="0"/>
              <a:t> </a:t>
            </a:r>
          </a:p>
          <a:p>
            <a:r>
              <a:rPr lang="en-US" dirty="0" smtClean="0"/>
              <a:t>They </a:t>
            </a:r>
            <a:r>
              <a:rPr lang="en-US" dirty="0"/>
              <a:t>are found naturally, but are also used artificially as drugs, pesticides and research tools.</a:t>
            </a:r>
            <a:r>
              <a:rPr lang="en-US" dirty="0" smtClean="0"/>
              <a:t> </a:t>
            </a:r>
          </a:p>
          <a:p>
            <a:r>
              <a:rPr lang="en-US" dirty="0" smtClean="0"/>
              <a:t>There </a:t>
            </a:r>
            <a:r>
              <a:rPr lang="en-US" dirty="0"/>
              <a:t>are two kinds of inhibitors.</a:t>
            </a:r>
            <a:r>
              <a:rPr lang="en-US" dirty="0" smtClean="0"/>
              <a:t>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Inhibitors </a:t>
            </a:r>
            <a:endParaRPr lang="en-US" dirty="0"/>
          </a:p>
        </p:txBody>
      </p:sp>
      <p:pic>
        <p:nvPicPr>
          <p:cNvPr id="4" name="Content Placeholder 3" descr="http://www.biologymad.com/Enzymes/enzyme9.gif"/>
          <p:cNvPicPr>
            <a:picLocks noGrp="1"/>
          </p:cNvPicPr>
          <p:nvPr>
            <p:ph idx="1"/>
          </p:nvPr>
        </p:nvPicPr>
        <p:blipFill>
          <a:blip r:embed="rId2"/>
          <a:srcRect l="-3116" r="-3116"/>
          <a:stretch>
            <a:fillRect/>
          </a:stretch>
        </p:blipFill>
        <p:spPr bwMode="auto">
          <a:xfrm>
            <a:off x="457200" y="1600201"/>
            <a:ext cx="4267200" cy="3810000"/>
          </a:xfrm>
          <a:prstGeom prst="rect">
            <a:avLst/>
          </a:prstGeom>
          <a:noFill/>
          <a:ln w="9525">
            <a:noFill/>
            <a:miter lim="800000"/>
            <a:headEnd/>
            <a:tailEnd/>
          </a:ln>
        </p:spPr>
      </p:pic>
      <p:pic>
        <p:nvPicPr>
          <p:cNvPr id="5" name="Picture 4" descr="http://www.biologymad.com/Enzymes/enzyme10.gif"/>
          <p:cNvPicPr/>
          <p:nvPr/>
        </p:nvPicPr>
        <p:blipFill>
          <a:blip r:embed="rId3"/>
          <a:srcRect/>
          <a:stretch>
            <a:fillRect/>
          </a:stretch>
        </p:blipFill>
        <p:spPr bwMode="auto">
          <a:xfrm>
            <a:off x="4572000" y="1600201"/>
            <a:ext cx="4114800" cy="3810000"/>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Inhibitors </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(a)   A </a:t>
            </a:r>
            <a:r>
              <a:rPr lang="en-US" u="sng" dirty="0" smtClean="0"/>
              <a:t>competitive inhibitor</a:t>
            </a:r>
            <a:r>
              <a:rPr lang="en-US" dirty="0" smtClean="0"/>
              <a:t> molecule has a similar structure to the normal substrate molecule, and it can fit into the active site of the enzyme. </a:t>
            </a:r>
          </a:p>
          <a:p>
            <a:r>
              <a:rPr lang="en-US" dirty="0" smtClean="0"/>
              <a:t>It therefore </a:t>
            </a:r>
            <a:r>
              <a:rPr lang="en-US" u="sng" dirty="0" smtClean="0"/>
              <a:t>competes</a:t>
            </a:r>
            <a:r>
              <a:rPr lang="en-US" dirty="0" smtClean="0"/>
              <a:t> with the substrate for the active site, so the reaction is slower. </a:t>
            </a:r>
          </a:p>
          <a:p>
            <a:r>
              <a:rPr lang="en-US" dirty="0" smtClean="0"/>
              <a:t>Competitive inhibitors increase K</a:t>
            </a:r>
            <a:r>
              <a:rPr lang="en-US" baseline="-25000" dirty="0" smtClean="0"/>
              <a:t>M</a:t>
            </a:r>
            <a:r>
              <a:rPr lang="en-US" dirty="0" smtClean="0"/>
              <a:t> for the enzyme, but have no effect on </a:t>
            </a:r>
            <a:r>
              <a:rPr lang="en-US" dirty="0" err="1" smtClean="0"/>
              <a:t>v</a:t>
            </a:r>
            <a:r>
              <a:rPr lang="en-US" baseline="-25000" dirty="0" err="1" smtClean="0"/>
              <a:t>max</a:t>
            </a:r>
            <a:r>
              <a:rPr lang="en-US" dirty="0" smtClean="0"/>
              <a:t>, so the rate can approach a normal rate if the substrate concentration is increased high enough. </a:t>
            </a:r>
          </a:p>
          <a:p>
            <a:r>
              <a:rPr lang="en-US" dirty="0" smtClean="0"/>
              <a:t>The </a:t>
            </a:r>
            <a:r>
              <a:rPr lang="en-US" dirty="0" err="1" smtClean="0"/>
              <a:t>sulphonamide</a:t>
            </a:r>
            <a:r>
              <a:rPr lang="en-US" dirty="0" smtClean="0"/>
              <a:t> anti-bacterial drugs are competitive inhibitors.</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Inhibitors </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a:t>
            </a:r>
            <a:r>
              <a:rPr lang="en-US" dirty="0" err="1" smtClean="0"/>
              <a:t>b</a:t>
            </a:r>
            <a:r>
              <a:rPr lang="en-US" dirty="0" smtClean="0"/>
              <a:t>)   A </a:t>
            </a:r>
            <a:r>
              <a:rPr lang="en-US" u="sng" dirty="0" smtClean="0"/>
              <a:t>non-competitive inhibitor</a:t>
            </a:r>
            <a:r>
              <a:rPr lang="en-US" dirty="0" smtClean="0"/>
              <a:t> molecule is quite different in structure from the substrate molecule and does not fit into the active site. </a:t>
            </a:r>
          </a:p>
          <a:p>
            <a:r>
              <a:rPr lang="en-US" dirty="0" smtClean="0"/>
              <a:t>It binds to another part of the enzyme molecule, changing the shape of the whole enzyme, including the active site, so that it can no longer bind substrate molecules. </a:t>
            </a:r>
          </a:p>
          <a:p>
            <a:r>
              <a:rPr lang="en-US" dirty="0" smtClean="0"/>
              <a:t>Non-competitive inhibitors therefore simply reduce the amount of active enzyme (just like decreasing the enzyme concentration), so they decrease </a:t>
            </a:r>
            <a:r>
              <a:rPr lang="en-US" dirty="0" err="1" smtClean="0"/>
              <a:t>v</a:t>
            </a:r>
            <a:r>
              <a:rPr lang="en-US" baseline="-25000" dirty="0" err="1" smtClean="0"/>
              <a:t>max</a:t>
            </a:r>
            <a:r>
              <a:rPr lang="en-US" dirty="0" smtClean="0"/>
              <a:t>, but have no effect on K</a:t>
            </a:r>
            <a:r>
              <a:rPr lang="en-US" baseline="-25000" dirty="0" smtClean="0"/>
              <a:t>M</a:t>
            </a:r>
            <a:r>
              <a:rPr lang="en-US" dirty="0" smtClean="0"/>
              <a:t>. </a:t>
            </a:r>
          </a:p>
          <a:p>
            <a:r>
              <a:rPr lang="en-US" dirty="0" smtClean="0"/>
              <a:t>Inhibitors that bind fairly weakly and can be washed out are sometimes called </a:t>
            </a:r>
            <a:r>
              <a:rPr lang="en-US" u="sng" dirty="0" smtClean="0"/>
              <a:t>reversible inhibitors</a:t>
            </a:r>
            <a:r>
              <a:rPr lang="en-US" dirty="0" smtClean="0"/>
              <a:t>, while those that bind tightly and cannot be washed out are called </a:t>
            </a:r>
            <a:r>
              <a:rPr lang="en-US" u="sng" dirty="0" smtClean="0"/>
              <a:t>irreversible inhibitors</a:t>
            </a:r>
            <a:r>
              <a:rPr lang="en-US" dirty="0" smtClean="0"/>
              <a:t>. </a:t>
            </a:r>
          </a:p>
          <a:p>
            <a:r>
              <a:rPr lang="en-US" dirty="0" smtClean="0"/>
              <a:t>Poisons like cyanide, heavy metal ions and some insecticides are all non-competitive inhibitors.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Enzyme Structure  </a:t>
            </a:r>
            <a:endParaRPr lang="en-US" dirty="0"/>
          </a:p>
        </p:txBody>
      </p:sp>
      <p:sp>
        <p:nvSpPr>
          <p:cNvPr id="3" name="Content Placeholder 2"/>
          <p:cNvSpPr>
            <a:spLocks noGrp="1"/>
          </p:cNvSpPr>
          <p:nvPr>
            <p:ph idx="1"/>
          </p:nvPr>
        </p:nvSpPr>
        <p:spPr/>
        <p:txBody>
          <a:bodyPr>
            <a:normAutofit fontScale="77500" lnSpcReduction="20000"/>
          </a:bodyPr>
          <a:lstStyle/>
          <a:p>
            <a:r>
              <a:rPr lang="en-US" dirty="0"/>
              <a:t>Enzymes are proteins, and their function is determined by their complex structure.</a:t>
            </a:r>
            <a:r>
              <a:rPr lang="en-US" dirty="0" smtClean="0"/>
              <a:t> </a:t>
            </a:r>
          </a:p>
          <a:p>
            <a:r>
              <a:rPr lang="en-US" dirty="0" smtClean="0"/>
              <a:t>The </a:t>
            </a:r>
            <a:r>
              <a:rPr lang="en-US" dirty="0"/>
              <a:t>reaction takes place in a small part of the enzyme called the </a:t>
            </a:r>
            <a:r>
              <a:rPr lang="en-US" u="sng" dirty="0"/>
              <a:t>active site</a:t>
            </a:r>
            <a:r>
              <a:rPr lang="en-US" dirty="0"/>
              <a:t>, while the rest of the protein acts as "scaffolding".</a:t>
            </a:r>
            <a:r>
              <a:rPr lang="en-US" dirty="0" smtClean="0"/>
              <a:t> </a:t>
            </a:r>
          </a:p>
          <a:p>
            <a:r>
              <a:rPr lang="en-US" dirty="0" smtClean="0"/>
              <a:t>This </a:t>
            </a:r>
            <a:r>
              <a:rPr lang="en-US" dirty="0"/>
              <a:t>is shown in this diagram of a molecule of the enzyme </a:t>
            </a:r>
            <a:r>
              <a:rPr lang="en-US" u="sng" dirty="0"/>
              <a:t>amylase</a:t>
            </a:r>
            <a:r>
              <a:rPr lang="en-US" dirty="0"/>
              <a:t>, with a short length of starch being digested in its active site.</a:t>
            </a:r>
            <a:r>
              <a:rPr lang="en-US" dirty="0" smtClean="0"/>
              <a:t> </a:t>
            </a:r>
          </a:p>
          <a:p>
            <a:r>
              <a:rPr lang="en-US" dirty="0" smtClean="0"/>
              <a:t>The </a:t>
            </a:r>
            <a:r>
              <a:rPr lang="en-US" dirty="0"/>
              <a:t>amino acids around the active site attach to the substrate molecule and hold it in position while the reaction takes place.</a:t>
            </a:r>
            <a:r>
              <a:rPr lang="en-US" dirty="0" smtClean="0"/>
              <a:t> </a:t>
            </a:r>
          </a:p>
          <a:p>
            <a:r>
              <a:rPr lang="en-US" dirty="0" smtClean="0"/>
              <a:t>This </a:t>
            </a:r>
            <a:r>
              <a:rPr lang="en-US" dirty="0"/>
              <a:t>makes the enzyme </a:t>
            </a:r>
            <a:r>
              <a:rPr lang="en-US" u="sng" dirty="0"/>
              <a:t>specific</a:t>
            </a:r>
            <a:r>
              <a:rPr lang="en-US" dirty="0"/>
              <a:t> for one reaction only, as other molecules won't fit into the active site</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Graphs in Summary</a:t>
            </a:r>
            <a:endParaRPr lang="en-US" dirty="0"/>
          </a:p>
        </p:txBody>
      </p:sp>
      <p:pic>
        <p:nvPicPr>
          <p:cNvPr id="4" name="Content Placeholder 3" descr="http://www.biologymad.com/Enzymes/enzyme16.gif"/>
          <p:cNvPicPr>
            <a:picLocks noGrp="1"/>
          </p:cNvPicPr>
          <p:nvPr>
            <p:ph idx="1"/>
          </p:nvPr>
        </p:nvPicPr>
        <p:blipFill>
          <a:blip r:embed="rId2"/>
          <a:srcRect l="-30425" r="-30425"/>
          <a:stretch>
            <a:fillRect/>
          </a:stretch>
        </p:blipFill>
        <p:spPr bwMode="auto">
          <a:xfrm>
            <a:off x="457200" y="1600201"/>
            <a:ext cx="2133600" cy="1447800"/>
          </a:xfrm>
          <a:prstGeom prst="rect">
            <a:avLst/>
          </a:prstGeom>
          <a:noFill/>
          <a:ln w="9525">
            <a:noFill/>
            <a:miter lim="800000"/>
            <a:headEnd/>
            <a:tailEnd/>
          </a:ln>
        </p:spPr>
      </p:pic>
      <p:pic>
        <p:nvPicPr>
          <p:cNvPr id="5" name="Picture 4" descr="http://www.biologymad.com/Enzymes/enzyme6.gif"/>
          <p:cNvPicPr/>
          <p:nvPr/>
        </p:nvPicPr>
        <p:blipFill>
          <a:blip r:embed="rId3"/>
          <a:srcRect/>
          <a:stretch>
            <a:fillRect/>
          </a:stretch>
        </p:blipFill>
        <p:spPr bwMode="auto">
          <a:xfrm>
            <a:off x="3276600" y="1600201"/>
            <a:ext cx="1803400" cy="1460500"/>
          </a:xfrm>
          <a:prstGeom prst="rect">
            <a:avLst/>
          </a:prstGeom>
          <a:noFill/>
          <a:ln w="9525">
            <a:noFill/>
            <a:miter lim="800000"/>
            <a:headEnd/>
            <a:tailEnd/>
          </a:ln>
        </p:spPr>
      </p:pic>
      <p:pic>
        <p:nvPicPr>
          <p:cNvPr id="6" name="Picture 5" descr="http://www.biologymad.com/Enzymes/enzyme7.gif"/>
          <p:cNvPicPr/>
          <p:nvPr/>
        </p:nvPicPr>
        <p:blipFill>
          <a:blip r:embed="rId4"/>
          <a:srcRect/>
          <a:stretch>
            <a:fillRect/>
          </a:stretch>
        </p:blipFill>
        <p:spPr bwMode="auto">
          <a:xfrm>
            <a:off x="1473200" y="4000500"/>
            <a:ext cx="1803400" cy="1143000"/>
          </a:xfrm>
          <a:prstGeom prst="rect">
            <a:avLst/>
          </a:prstGeom>
          <a:noFill/>
          <a:ln w="9525">
            <a:noFill/>
            <a:miter lim="800000"/>
            <a:headEnd/>
            <a:tailEnd/>
          </a:ln>
        </p:spPr>
      </p:pic>
      <p:pic>
        <p:nvPicPr>
          <p:cNvPr id="7" name="Picture 6" descr="http://www.biologymad.com/Enzymes/enzyme8.gif"/>
          <p:cNvPicPr/>
          <p:nvPr/>
        </p:nvPicPr>
        <p:blipFill>
          <a:blip r:embed="rId5"/>
          <a:srcRect/>
          <a:stretch>
            <a:fillRect/>
          </a:stretch>
        </p:blipFill>
        <p:spPr bwMode="auto">
          <a:xfrm>
            <a:off x="5080000" y="3670300"/>
            <a:ext cx="1803400" cy="147320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Factors that Affect the Rate of Enzyme Reactions  </a:t>
            </a:r>
            <a:endParaRPr lang="en-US" dirty="0"/>
          </a:p>
        </p:txBody>
      </p:sp>
      <p:sp>
        <p:nvSpPr>
          <p:cNvPr id="3" name="Content Placeholder 2"/>
          <p:cNvSpPr>
            <a:spLocks noGrp="1"/>
          </p:cNvSpPr>
          <p:nvPr>
            <p:ph idx="1"/>
          </p:nvPr>
        </p:nvSpPr>
        <p:spPr/>
        <p:txBody>
          <a:bodyPr>
            <a:normAutofit fontScale="85000" lnSpcReduction="10000"/>
          </a:bodyPr>
          <a:lstStyle/>
          <a:p>
            <a:r>
              <a:rPr lang="en-US" b="1" dirty="0"/>
              <a:t>7.      </a:t>
            </a:r>
            <a:r>
              <a:rPr lang="en-US" b="1" dirty="0" err="1"/>
              <a:t>Allosteric</a:t>
            </a:r>
            <a:r>
              <a:rPr lang="en-US" b="1" dirty="0"/>
              <a:t> Effectors </a:t>
            </a:r>
            <a:endParaRPr lang="en-US" dirty="0"/>
          </a:p>
          <a:p>
            <a:r>
              <a:rPr lang="en-US" dirty="0"/>
              <a:t>The activity of some enzymes is controlled by certain molecules binding to a specific regulatory (or </a:t>
            </a:r>
            <a:r>
              <a:rPr lang="en-US" u="sng" dirty="0" err="1"/>
              <a:t>allosteric</a:t>
            </a:r>
            <a:r>
              <a:rPr lang="en-US" dirty="0"/>
              <a:t>) site on the enzyme, distinct from the active site.</a:t>
            </a:r>
            <a:r>
              <a:rPr lang="en-US" dirty="0" smtClean="0"/>
              <a:t> </a:t>
            </a:r>
          </a:p>
          <a:p>
            <a:r>
              <a:rPr lang="en-US" dirty="0" smtClean="0"/>
              <a:t>Different </a:t>
            </a:r>
            <a:r>
              <a:rPr lang="en-US" dirty="0"/>
              <a:t>molecules can inhibit or activate the enzyme, allowing sophisticated control of the rate.</a:t>
            </a:r>
            <a:r>
              <a:rPr lang="en-US" dirty="0" smtClean="0"/>
              <a:t> </a:t>
            </a:r>
          </a:p>
          <a:p>
            <a:r>
              <a:rPr lang="en-US" dirty="0" smtClean="0"/>
              <a:t>Only </a:t>
            </a:r>
            <a:r>
              <a:rPr lang="en-US" dirty="0"/>
              <a:t>a few enzymes can do this, and they are often at the start of a long biochemical pathway.</a:t>
            </a:r>
            <a:r>
              <a:rPr lang="en-US" dirty="0" smtClean="0"/>
              <a:t> </a:t>
            </a:r>
          </a:p>
          <a:p>
            <a:r>
              <a:rPr lang="en-US" dirty="0" smtClean="0"/>
              <a:t>They </a:t>
            </a:r>
            <a:r>
              <a:rPr lang="en-US" dirty="0"/>
              <a:t>are generally activated by the substrate of the pathway and inhibited by the product of the pathway, thus only turning the pathway on when it is needed.</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Enzyme Kinetics  </a:t>
            </a:r>
            <a:endParaRPr lang="en-US" dirty="0"/>
          </a:p>
        </p:txBody>
      </p:sp>
      <p:sp>
        <p:nvSpPr>
          <p:cNvPr id="3" name="Content Placeholder 2"/>
          <p:cNvSpPr>
            <a:spLocks noGrp="1"/>
          </p:cNvSpPr>
          <p:nvPr>
            <p:ph idx="1"/>
          </p:nvPr>
        </p:nvSpPr>
        <p:spPr/>
        <p:txBody>
          <a:bodyPr>
            <a:normAutofit fontScale="77500" lnSpcReduction="20000"/>
          </a:bodyPr>
          <a:lstStyle/>
          <a:p>
            <a:r>
              <a:rPr lang="en-US" dirty="0"/>
              <a:t>This means measuring the rate of enzyme reactions.</a:t>
            </a:r>
            <a:endParaRPr lang="en-US" dirty="0" smtClean="0"/>
          </a:p>
          <a:p>
            <a:endParaRPr lang="en-US" dirty="0" smtClean="0"/>
          </a:p>
          <a:p>
            <a:pPr>
              <a:buNone/>
            </a:pPr>
            <a:r>
              <a:rPr lang="en-US" dirty="0" smtClean="0"/>
              <a:t>Firstly </a:t>
            </a:r>
            <a:r>
              <a:rPr lang="en-US" dirty="0"/>
              <a:t>you need a </a:t>
            </a:r>
            <a:r>
              <a:rPr lang="en-US" u="sng" dirty="0"/>
              <a:t>signal</a:t>
            </a:r>
            <a:r>
              <a:rPr lang="en-US" dirty="0"/>
              <a:t> to measure that shows the progress of the reaction.</a:t>
            </a:r>
            <a:r>
              <a:rPr lang="en-US" dirty="0" smtClean="0"/>
              <a:t> </a:t>
            </a:r>
          </a:p>
          <a:p>
            <a:pPr>
              <a:buNone/>
            </a:pPr>
            <a:r>
              <a:rPr lang="en-US" dirty="0" smtClean="0"/>
              <a:t>The </a:t>
            </a:r>
            <a:r>
              <a:rPr lang="en-US" dirty="0"/>
              <a:t>signal should change with either substrate or product concentration, and it should preferably be something that can be measured continuously.</a:t>
            </a:r>
            <a:r>
              <a:rPr lang="en-US" dirty="0" smtClean="0"/>
              <a:t> </a:t>
            </a:r>
          </a:p>
          <a:p>
            <a:pPr>
              <a:buNone/>
            </a:pPr>
            <a:r>
              <a:rPr lang="en-US" dirty="0" smtClean="0"/>
              <a:t>Typical </a:t>
            </a:r>
            <a:r>
              <a:rPr lang="en-US" dirty="0"/>
              <a:t>signals include </a:t>
            </a:r>
            <a:r>
              <a:rPr lang="en-US" dirty="0" err="1"/>
              <a:t>colour</a:t>
            </a:r>
            <a:r>
              <a:rPr lang="en-US" dirty="0"/>
              <a:t> changes, pH changes, mass changes, gas production, volume changes or turbidity changes.</a:t>
            </a:r>
            <a:r>
              <a:rPr lang="en-US" dirty="0" smtClean="0"/>
              <a:t> </a:t>
            </a:r>
          </a:p>
          <a:p>
            <a:pPr>
              <a:buNone/>
            </a:pPr>
            <a:r>
              <a:rPr lang="en-US" dirty="0" smtClean="0"/>
              <a:t>If </a:t>
            </a:r>
            <a:r>
              <a:rPr lang="en-US" dirty="0"/>
              <a:t>the reaction has none of these properties, it can sometimes be linked to a second reaction, which does generate one of these changes.</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Enzyme Kinetics  </a:t>
            </a:r>
            <a:endParaRPr lang="en-US" dirty="0"/>
          </a:p>
        </p:txBody>
      </p:sp>
      <p:sp>
        <p:nvSpPr>
          <p:cNvPr id="3" name="Content Placeholder 2"/>
          <p:cNvSpPr>
            <a:spLocks noGrp="1"/>
          </p:cNvSpPr>
          <p:nvPr>
            <p:ph idx="1"/>
          </p:nvPr>
        </p:nvSpPr>
        <p:spPr/>
        <p:txBody>
          <a:bodyPr/>
          <a:lstStyle/>
          <a:p>
            <a:r>
              <a:rPr lang="en-US" dirty="0"/>
              <a:t>If you mix your substrate with enzyme and measure your signal, you will obtain a </a:t>
            </a:r>
            <a:r>
              <a:rPr lang="en-US" u="sng" dirty="0"/>
              <a:t>time-course</a:t>
            </a:r>
            <a:r>
              <a:rPr lang="en-US" dirty="0"/>
              <a:t>. If the signal is proportional to substrate concentration it will start high and decrease, while if the signal is proportional to product it will start low and increase. In both cases the time-course will be curved (actually an exponential curve).</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Enzyme Kinetics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 </a:t>
            </a:r>
            <a:r>
              <a:rPr lang="en-US" dirty="0"/>
              <a:t>     How do you obtain a rate from this time-course? One thing that is </a:t>
            </a:r>
            <a:r>
              <a:rPr lang="en-US" u="sng" dirty="0"/>
              <a:t>not</a:t>
            </a:r>
            <a:r>
              <a:rPr lang="en-US" dirty="0"/>
              <a:t> a good idea is to measure the time taken for the reaction, for as the time-course shows it is very difficult to say when the reaction ends: it just gradually approaches the end-point. A better method is to measure the </a:t>
            </a:r>
            <a:r>
              <a:rPr lang="en-US" u="sng" dirty="0"/>
              <a:t>initial rate</a:t>
            </a:r>
            <a:r>
              <a:rPr lang="en-US" dirty="0"/>
              <a:t> - that is the initial slope of the time-course. This also means you don't need to record the whole time-course, but simply take one measurement a short time after mixing.</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Enzyme Kinetics  </a:t>
            </a:r>
            <a:endParaRPr lang="en-US" dirty="0"/>
          </a:p>
        </p:txBody>
      </p:sp>
      <p:sp>
        <p:nvSpPr>
          <p:cNvPr id="3" name="Content Placeholder 2"/>
          <p:cNvSpPr>
            <a:spLocks noGrp="1"/>
          </p:cNvSpPr>
          <p:nvPr>
            <p:ph idx="1"/>
          </p:nvPr>
        </p:nvSpPr>
        <p:spPr/>
        <p:txBody>
          <a:bodyPr/>
          <a:lstStyle/>
          <a:p>
            <a:r>
              <a:rPr lang="en-US" dirty="0"/>
              <a:t>Repeat this initial rate measurement under different conditions (such as different substrate concentrations) and then plot a graph of rate </a:t>
            </a:r>
            <a:r>
              <a:rPr lang="en-US" i="1" dirty="0"/>
              <a:t>vs.</a:t>
            </a:r>
            <a:r>
              <a:rPr lang="en-US" dirty="0"/>
              <a:t> the factor. Each point on this second graph is taken from a separate initial rate measurement (or better still is an average of several initial rate measurements under the same conditions). Draw a smooth curve through the points.</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Enzyme Kinetics  </a:t>
            </a:r>
            <a:endParaRPr lang="en-US" dirty="0"/>
          </a:p>
        </p:txBody>
      </p:sp>
      <p:sp>
        <p:nvSpPr>
          <p:cNvPr id="3" name="Content Placeholder 2"/>
          <p:cNvSpPr>
            <a:spLocks noGrp="1"/>
          </p:cNvSpPr>
          <p:nvPr>
            <p:ph idx="1"/>
          </p:nvPr>
        </p:nvSpPr>
        <p:spPr/>
        <p:txBody>
          <a:bodyPr/>
          <a:lstStyle/>
          <a:p>
            <a:r>
              <a:rPr lang="en-US" dirty="0"/>
              <a:t>Be careful not to confuse the two kinds of graph (the time-course and rate graphs) when interpreting your data. </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Enzyme Kinetics  </a:t>
            </a:r>
            <a:endParaRPr lang="en-US" dirty="0"/>
          </a:p>
        </p:txBody>
      </p:sp>
      <p:sp>
        <p:nvSpPr>
          <p:cNvPr id="3" name="Content Placeholder 2"/>
          <p:cNvSpPr>
            <a:spLocks noGrp="1"/>
          </p:cNvSpPr>
          <p:nvPr>
            <p:ph idx="1"/>
          </p:nvPr>
        </p:nvSpPr>
        <p:spPr/>
        <p:txBody>
          <a:bodyPr>
            <a:normAutofit fontScale="70000" lnSpcReduction="20000"/>
          </a:bodyPr>
          <a:lstStyle/>
          <a:p>
            <a:r>
              <a:rPr lang="en-US" dirty="0"/>
              <a:t>One useful trick is to dissolve the substrate in agar in an agar plate.</a:t>
            </a:r>
            <a:r>
              <a:rPr lang="en-US" dirty="0" smtClean="0"/>
              <a:t> </a:t>
            </a:r>
          </a:p>
          <a:p>
            <a:r>
              <a:rPr lang="en-US" dirty="0" smtClean="0"/>
              <a:t>If </a:t>
            </a:r>
            <a:r>
              <a:rPr lang="en-US" dirty="0"/>
              <a:t>a source of enzyme is placed in the agar plate, the enzyme will diffuse out through the agar, turning the substrate into product as it goes.</a:t>
            </a:r>
            <a:r>
              <a:rPr lang="en-US" dirty="0" smtClean="0"/>
              <a:t> </a:t>
            </a:r>
          </a:p>
          <a:p>
            <a:r>
              <a:rPr lang="en-US" dirty="0" smtClean="0"/>
              <a:t>There </a:t>
            </a:r>
            <a:r>
              <a:rPr lang="en-US" dirty="0"/>
              <a:t>must be a way to distinguish the substrate from the product, and the reaction will then show up as a ring around the enzyme source.</a:t>
            </a:r>
            <a:r>
              <a:rPr lang="en-US" dirty="0" smtClean="0"/>
              <a:t> </a:t>
            </a:r>
          </a:p>
          <a:p>
            <a:r>
              <a:rPr lang="en-US" dirty="0" smtClean="0"/>
              <a:t>The </a:t>
            </a:r>
            <a:r>
              <a:rPr lang="en-US" dirty="0"/>
              <a:t>higher the concentration of enzyme, the higher the diffusion gradient, so the faster the enzyme diffuses through the agar, so the larger the ring in a given time.</a:t>
            </a:r>
            <a:r>
              <a:rPr lang="en-US" dirty="0" smtClean="0"/>
              <a:t> </a:t>
            </a:r>
          </a:p>
          <a:p>
            <a:r>
              <a:rPr lang="en-US" dirty="0" smtClean="0"/>
              <a:t>The </a:t>
            </a:r>
            <a:r>
              <a:rPr lang="en-US" dirty="0"/>
              <a:t>diameter of the ring is therefore proportional to the enzyme concentration.</a:t>
            </a:r>
            <a:r>
              <a:rPr lang="en-US" dirty="0" smtClean="0"/>
              <a:t> </a:t>
            </a:r>
          </a:p>
          <a:p>
            <a:r>
              <a:rPr lang="en-US" dirty="0" smtClean="0"/>
              <a:t>This </a:t>
            </a:r>
            <a:r>
              <a:rPr lang="en-US" dirty="0"/>
              <a:t>can be done for many enzymes, e.g. a protein agar plate can be used for a protease enzyme, or a </a:t>
            </a:r>
            <a:r>
              <a:rPr lang="en-US" u="sng" dirty="0"/>
              <a:t>starch agar plate</a:t>
            </a:r>
            <a:r>
              <a:rPr lang="en-US" dirty="0"/>
              <a:t> can be used for the enzyme amylase</a:t>
            </a:r>
            <a:r>
              <a:rPr lang="en-US" dirty="0" smtClean="0"/>
              <a:t>.</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Enzyme Kinetics  </a:t>
            </a:r>
            <a:endParaRPr lang="en-US" dirty="0"/>
          </a:p>
        </p:txBody>
      </p:sp>
      <p:pic>
        <p:nvPicPr>
          <p:cNvPr id="4" name="Content Placeholder 3" descr="http://www.biologymad.com/Enzymes/enzyme14.gif"/>
          <p:cNvPicPr>
            <a:picLocks noGrp="1"/>
          </p:cNvPicPr>
          <p:nvPr>
            <p:ph idx="1"/>
          </p:nvPr>
        </p:nvPicPr>
        <p:blipFill>
          <a:blip r:embed="rId2"/>
          <a:srcRect l="22841" r="22841"/>
          <a:stretch>
            <a:fillRect/>
          </a:stretch>
        </p:blipFill>
        <p:spPr bwMode="auto">
          <a:prstGeom prst="rect">
            <a:avLst/>
          </a:prstGeom>
          <a:noFill/>
          <a:ln w="9525">
            <a:noFill/>
            <a:miter lim="800000"/>
            <a:headEnd/>
            <a:tailEnd/>
          </a:ln>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of an Enzyme</a:t>
            </a:r>
            <a:endParaRPr lang="en-US" dirty="0"/>
          </a:p>
        </p:txBody>
      </p:sp>
      <p:pic>
        <p:nvPicPr>
          <p:cNvPr id="4" name="Content Placeholder 3" descr="http://www.biologymad.com/Enzymes/enzyme3.gif"/>
          <p:cNvPicPr>
            <a:picLocks noGrp="1"/>
          </p:cNvPicPr>
          <p:nvPr>
            <p:ph idx="1"/>
          </p:nvPr>
        </p:nvPicPr>
        <p:blipFill>
          <a:blip r:embed="rId2"/>
          <a:srcRect t="13405" b="13405"/>
          <a:stretch>
            <a:fillRect/>
          </a:stretch>
        </p:blipFill>
        <p:spPr bwMode="auto">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Many enzymes need </a:t>
            </a:r>
            <a:r>
              <a:rPr lang="en-US" u="sng" dirty="0"/>
              <a:t>cofactors</a:t>
            </a:r>
            <a:r>
              <a:rPr lang="en-US" dirty="0"/>
              <a:t> (or </a:t>
            </a:r>
            <a:r>
              <a:rPr lang="en-US" u="sng" dirty="0"/>
              <a:t>coenzymes</a:t>
            </a:r>
            <a:r>
              <a:rPr lang="en-US" dirty="0"/>
              <a:t>) to work properly.</a:t>
            </a:r>
            <a:r>
              <a:rPr lang="en-US" dirty="0" smtClean="0"/>
              <a:t> </a:t>
            </a:r>
          </a:p>
          <a:p>
            <a:r>
              <a:rPr lang="en-US" dirty="0" smtClean="0"/>
              <a:t>These </a:t>
            </a:r>
            <a:r>
              <a:rPr lang="en-US" dirty="0"/>
              <a:t>can be metal ions (such as Fe</a:t>
            </a:r>
            <a:r>
              <a:rPr lang="en-US" baseline="30000" dirty="0"/>
              <a:t>2+</a:t>
            </a:r>
            <a:r>
              <a:rPr lang="en-US" dirty="0"/>
              <a:t>, Mg</a:t>
            </a:r>
            <a:r>
              <a:rPr lang="en-US" baseline="30000" dirty="0"/>
              <a:t>2+</a:t>
            </a:r>
            <a:r>
              <a:rPr lang="en-US" dirty="0"/>
              <a:t>, Cu</a:t>
            </a:r>
            <a:r>
              <a:rPr lang="en-US" baseline="30000" dirty="0"/>
              <a:t>2+</a:t>
            </a:r>
            <a:r>
              <a:rPr lang="en-US" dirty="0"/>
              <a:t>) or organic molecules (such as </a:t>
            </a:r>
            <a:r>
              <a:rPr lang="en-US" dirty="0" err="1"/>
              <a:t>haem</a:t>
            </a:r>
            <a:r>
              <a:rPr lang="en-US" dirty="0"/>
              <a:t>, biotin, FAD, NAD or coenzyme A).</a:t>
            </a:r>
            <a:r>
              <a:rPr lang="en-US" dirty="0" smtClean="0"/>
              <a:t> </a:t>
            </a:r>
          </a:p>
          <a:p>
            <a:r>
              <a:rPr lang="en-US" dirty="0" smtClean="0"/>
              <a:t>Many </a:t>
            </a:r>
            <a:r>
              <a:rPr lang="en-US" dirty="0"/>
              <a:t>of these are derived from dietary vitamins, which is why they are so important.</a:t>
            </a:r>
            <a:r>
              <a:rPr lang="en-US" dirty="0" smtClean="0"/>
              <a:t> </a:t>
            </a:r>
          </a:p>
          <a:p>
            <a:r>
              <a:rPr lang="en-US" dirty="0" smtClean="0"/>
              <a:t>The </a:t>
            </a:r>
            <a:r>
              <a:rPr lang="en-US" dirty="0"/>
              <a:t>complete active enzyme with its cofactor is called a </a:t>
            </a:r>
            <a:r>
              <a:rPr lang="en-US" u="sng" dirty="0" err="1"/>
              <a:t>holoenzyme</a:t>
            </a:r>
            <a:r>
              <a:rPr lang="en-US" dirty="0"/>
              <a:t>, while just the protein part without its cofactor is called the </a:t>
            </a:r>
            <a:r>
              <a:rPr lang="en-US" u="sng" dirty="0" err="1"/>
              <a:t>apoenzyme</a:t>
            </a:r>
            <a:r>
              <a:rPr lang="en-US" dirty="0"/>
              <a:t>.</a:t>
            </a:r>
            <a:r>
              <a:rPr lang="en-US" dirty="0" smtClean="0"/>
              <a:t>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How do enzymes work?  </a:t>
            </a:r>
            <a:endParaRPr lang="en-US" dirty="0"/>
          </a:p>
        </p:txBody>
      </p:sp>
      <p:sp>
        <p:nvSpPr>
          <p:cNvPr id="3" name="Content Placeholder 2"/>
          <p:cNvSpPr>
            <a:spLocks noGrp="1"/>
          </p:cNvSpPr>
          <p:nvPr>
            <p:ph idx="1"/>
          </p:nvPr>
        </p:nvSpPr>
        <p:spPr/>
        <p:txBody>
          <a:bodyPr/>
          <a:lstStyle/>
          <a:p>
            <a:r>
              <a:rPr lang="en-US" dirty="0"/>
              <a:t>There are three ways of thinking about enzyme catalysis.</a:t>
            </a:r>
            <a:r>
              <a:rPr lang="en-US" dirty="0" smtClean="0"/>
              <a:t> </a:t>
            </a:r>
          </a:p>
          <a:p>
            <a:r>
              <a:rPr lang="en-US" dirty="0" smtClean="0"/>
              <a:t>They </a:t>
            </a:r>
            <a:r>
              <a:rPr lang="en-US" dirty="0"/>
              <a:t>all describe the same process, though in different ways, and you should know about each of them.</a:t>
            </a:r>
            <a:r>
              <a:rPr lang="en-US" b="1" dirty="0"/>
              <a:t> </a:t>
            </a:r>
            <a:endParaRPr lang="en-US" dirty="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a:t>
            </a:r>
            <a:r>
              <a:rPr lang="en-US" dirty="0" smtClean="0"/>
              <a:t>      </a:t>
            </a:r>
            <a:r>
              <a:rPr lang="en-US" b="1" dirty="0" smtClean="0"/>
              <a:t>Reaction Mechanism </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In </a:t>
            </a:r>
            <a:r>
              <a:rPr lang="en-US" dirty="0"/>
              <a:t>any chemical reaction, a </a:t>
            </a:r>
            <a:r>
              <a:rPr lang="en-US" u="sng" dirty="0"/>
              <a:t>substrate</a:t>
            </a:r>
            <a:r>
              <a:rPr lang="en-US" dirty="0"/>
              <a:t> (S) is converted into a </a:t>
            </a:r>
            <a:r>
              <a:rPr lang="en-US" u="sng" dirty="0"/>
              <a:t>product</a:t>
            </a:r>
            <a:r>
              <a:rPr lang="en-US" dirty="0"/>
              <a:t> (P):</a:t>
            </a:r>
          </a:p>
          <a:p>
            <a:r>
              <a:rPr lang="en-US" dirty="0"/>
              <a:t>SD P</a:t>
            </a:r>
          </a:p>
          <a:p>
            <a:r>
              <a:rPr lang="en-US" dirty="0"/>
              <a:t>(There may be more than one substrate and more than one product, but that doesn't matter here.)</a:t>
            </a:r>
            <a:r>
              <a:rPr lang="en-US" dirty="0" smtClean="0"/>
              <a:t> </a:t>
            </a:r>
          </a:p>
          <a:p>
            <a:r>
              <a:rPr lang="en-US" dirty="0" smtClean="0"/>
              <a:t>In </a:t>
            </a:r>
            <a:r>
              <a:rPr lang="en-US" dirty="0"/>
              <a:t>an enzyme-</a:t>
            </a:r>
            <a:r>
              <a:rPr lang="en-US" dirty="0" err="1"/>
              <a:t>catalysed</a:t>
            </a:r>
            <a:r>
              <a:rPr lang="en-US" dirty="0"/>
              <a:t> reaction, the substrate first binds to the active site of the enzyme to form an </a:t>
            </a:r>
            <a:r>
              <a:rPr lang="en-US" u="sng" dirty="0"/>
              <a:t>enzyme-substrate (ES) complex</a:t>
            </a:r>
            <a:r>
              <a:rPr lang="en-US" dirty="0"/>
              <a:t>, then the substrate is converted into product </a:t>
            </a:r>
            <a:r>
              <a:rPr lang="en-US" i="1" dirty="0"/>
              <a:t>while attached to the enzyme</a:t>
            </a:r>
            <a:r>
              <a:rPr lang="en-US" dirty="0"/>
              <a:t>, and finally the product is released.</a:t>
            </a:r>
            <a:r>
              <a:rPr lang="en-US" dirty="0" smtClean="0"/>
              <a:t>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This mechanism can be shown as:</a:t>
            </a:r>
            <a:endParaRPr lang="en-US" dirty="0"/>
          </a:p>
        </p:txBody>
      </p:sp>
      <p:pic>
        <p:nvPicPr>
          <p:cNvPr id="4" name="Content Placeholder 3" descr="http://www.biologymad.com/Enzymes/enzyme1.gif"/>
          <p:cNvPicPr>
            <a:picLocks noGrp="1"/>
          </p:cNvPicPr>
          <p:nvPr>
            <p:ph idx="1"/>
          </p:nvPr>
        </p:nvPicPr>
        <p:blipFill>
          <a:blip r:embed="rId2"/>
          <a:srcRect l="22734" r="22734"/>
          <a:stretch>
            <a:fillRect/>
          </a:stretch>
        </p:blipFill>
        <p:spPr bwMode="auto">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enzyme is then free to start again.</a:t>
            </a:r>
            <a:r>
              <a:rPr lang="en-US" dirty="0" smtClean="0"/>
              <a:t> </a:t>
            </a:r>
          </a:p>
          <a:p>
            <a:r>
              <a:rPr lang="en-US" dirty="0" smtClean="0"/>
              <a:t>The </a:t>
            </a:r>
            <a:r>
              <a:rPr lang="en-US" dirty="0"/>
              <a:t>end result is the same (SDP), but a different route is taken, so that the S DP reaction as such never takes place.</a:t>
            </a:r>
            <a:r>
              <a:rPr lang="en-US" dirty="0" smtClean="0"/>
              <a:t> </a:t>
            </a:r>
          </a:p>
          <a:p>
            <a:r>
              <a:rPr lang="en-US" dirty="0" smtClean="0"/>
              <a:t>In </a:t>
            </a:r>
            <a:r>
              <a:rPr lang="en-US" dirty="0"/>
              <a:t>by-passing this step, the reaction can be made to happen much more quickly. </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Austin.thmx</Template>
  <TotalTime>99</TotalTime>
  <Words>1721</Words>
  <Application>Microsoft Macintosh PowerPoint</Application>
  <PresentationFormat>On-screen Show (4:3)</PresentationFormat>
  <Paragraphs>137</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Austin</vt:lpstr>
      <vt:lpstr>Enzymes</vt:lpstr>
      <vt:lpstr>PowerPoint Presentation</vt:lpstr>
      <vt:lpstr>Enzyme Structure  </vt:lpstr>
      <vt:lpstr>Structure of an Enzyme</vt:lpstr>
      <vt:lpstr>PowerPoint Presentation</vt:lpstr>
      <vt:lpstr>How do enzymes work?  </vt:lpstr>
      <vt:lpstr>1.      Reaction Mechanism </vt:lpstr>
      <vt:lpstr>This mechanism can be shown as:</vt:lpstr>
      <vt:lpstr>PowerPoint Presentation</vt:lpstr>
      <vt:lpstr>2.      Molecule Geometry </vt:lpstr>
      <vt:lpstr>2.      Molecule Geometry </vt:lpstr>
      <vt:lpstr>3.      Energy Changes </vt:lpstr>
      <vt:lpstr>3.      Energy Changes </vt:lpstr>
      <vt:lpstr>3.      Energy Changes </vt:lpstr>
      <vt:lpstr>Factors that Affect the Rate of Enzyme Reactions  </vt:lpstr>
      <vt:lpstr>Temperature</vt:lpstr>
      <vt:lpstr>Temperature</vt:lpstr>
      <vt:lpstr>Temperature</vt:lpstr>
      <vt:lpstr>Factors that Affect the Rate of Enzyme Reactions  </vt:lpstr>
      <vt:lpstr>pH</vt:lpstr>
      <vt:lpstr>Factors that Affect the Rate of Enzyme Reactions  </vt:lpstr>
      <vt:lpstr>Enzyme concentration</vt:lpstr>
      <vt:lpstr>Factors that Affect the Rate of Enzyme Reactions  </vt:lpstr>
      <vt:lpstr>Substrate concentration </vt:lpstr>
      <vt:lpstr>Factors that Affect the Rate of Enzyme Reactions  </vt:lpstr>
      <vt:lpstr>Factors that Affect the Rate of Enzyme Reactions  </vt:lpstr>
      <vt:lpstr>Inhibitors </vt:lpstr>
      <vt:lpstr>Inhibitors </vt:lpstr>
      <vt:lpstr>Inhibitors </vt:lpstr>
      <vt:lpstr>Graphs in Summary</vt:lpstr>
      <vt:lpstr>Factors that Affect the Rate of Enzyme Reactions  </vt:lpstr>
      <vt:lpstr>Enzyme Kinetics  </vt:lpstr>
      <vt:lpstr>Enzyme Kinetics  </vt:lpstr>
      <vt:lpstr>Enzyme Kinetics  </vt:lpstr>
      <vt:lpstr>Enzyme Kinetics  </vt:lpstr>
      <vt:lpstr>Enzyme Kinetics  </vt:lpstr>
      <vt:lpstr>Enzyme Kinetics  </vt:lpstr>
      <vt:lpstr>Enzyme Kinetics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Enzymes</dc:title>
  <dc:creator>Jeanelle Looby</dc:creator>
  <cp:lastModifiedBy>Jeanelle Looby</cp:lastModifiedBy>
  <cp:revision>2</cp:revision>
  <dcterms:created xsi:type="dcterms:W3CDTF">2009-11-19T16:43:14Z</dcterms:created>
  <dcterms:modified xsi:type="dcterms:W3CDTF">2011-01-06T16:09:32Z</dcterms:modified>
</cp:coreProperties>
</file>