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4"/>
  </p:notesMasterIdLst>
  <p:sldIdLst>
    <p:sldId id="256" r:id="rId2"/>
    <p:sldId id="269" r:id="rId3"/>
    <p:sldId id="257" r:id="rId4"/>
    <p:sldId id="258" r:id="rId5"/>
    <p:sldId id="267" r:id="rId6"/>
    <p:sldId id="270" r:id="rId7"/>
    <p:sldId id="260" r:id="rId8"/>
    <p:sldId id="259" r:id="rId9"/>
    <p:sldId id="268" r:id="rId10"/>
    <p:sldId id="261" r:id="rId11"/>
    <p:sldId id="271" r:id="rId12"/>
    <p:sldId id="272" r:id="rId13"/>
    <p:sldId id="262" r:id="rId14"/>
    <p:sldId id="263" r:id="rId15"/>
    <p:sldId id="264" r:id="rId16"/>
    <p:sldId id="277" r:id="rId17"/>
    <p:sldId id="265" r:id="rId18"/>
    <p:sldId id="278" r:id="rId19"/>
    <p:sldId id="273" r:id="rId20"/>
    <p:sldId id="274" r:id="rId21"/>
    <p:sldId id="275" r:id="rId22"/>
    <p:sldId id="276" r:id="rId23"/>
    <p:sldId id="266" r:id="rId24"/>
    <p:sldId id="279" r:id="rId25"/>
    <p:sldId id="281" r:id="rId26"/>
    <p:sldId id="280" r:id="rId27"/>
    <p:sldId id="282" r:id="rId28"/>
    <p:sldId id="283" r:id="rId29"/>
    <p:sldId id="284" r:id="rId30"/>
    <p:sldId id="285" r:id="rId31"/>
    <p:sldId id="286" r:id="rId32"/>
    <p:sldId id="287" r:id="rId33"/>
    <p:sldId id="289" r:id="rId34"/>
    <p:sldId id="290" r:id="rId35"/>
    <p:sldId id="291" r:id="rId36"/>
    <p:sldId id="292" r:id="rId37"/>
    <p:sldId id="288"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4" r:id="rId59"/>
    <p:sldId id="315" r:id="rId60"/>
    <p:sldId id="316" r:id="rId61"/>
    <p:sldId id="317" r:id="rId62"/>
    <p:sldId id="313" r:id="rId6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525" autoAdjust="0"/>
  </p:normalViewPr>
  <p:slideViewPr>
    <p:cSldViewPr snapToGrid="0" snapToObjects="1">
      <p:cViewPr varScale="1">
        <p:scale>
          <a:sx n="94" d="100"/>
          <a:sy n="94" d="100"/>
        </p:scale>
        <p:origin x="-1520"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notesMaster" Target="notesMasters/notesMaster1.xml"/><Relationship Id="rId65" Type="http://schemas.openxmlformats.org/officeDocument/2006/relationships/printerSettings" Target="printerSettings/printerSettings1.bin"/><Relationship Id="rId66" Type="http://schemas.openxmlformats.org/officeDocument/2006/relationships/presProps" Target="presProps.xml"/><Relationship Id="rId67" Type="http://schemas.openxmlformats.org/officeDocument/2006/relationships/viewProps" Target="viewProps.xml"/><Relationship Id="rId68" Type="http://schemas.openxmlformats.org/officeDocument/2006/relationships/theme" Target="theme/theme1.xml"/><Relationship Id="rId69"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263E21-8901-3748-B7CE-E144AB379898}" type="datetimeFigureOut">
              <a:rPr lang="en-US" smtClean="0"/>
              <a:t>10/7/11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0B812C-09C2-9546-BA93-9579A6807467}" type="slidenum">
              <a:rPr lang="en-US" smtClean="0"/>
              <a:t>‹#›</a:t>
            </a:fld>
            <a:endParaRPr lang="en-US"/>
          </a:p>
        </p:txBody>
      </p:sp>
    </p:spTree>
    <p:extLst>
      <p:ext uri="{BB962C8B-B14F-4D97-AF65-F5344CB8AC3E}">
        <p14:creationId xmlns:p14="http://schemas.microsoft.com/office/powerpoint/2010/main" val="330090198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Cannot be seen under the light microscope</a:t>
            </a:r>
          </a:p>
          <a:p>
            <a:pPr marL="171450" indent="-171450">
              <a:buFont typeface="Arial"/>
              <a:buChar char="•"/>
            </a:pPr>
            <a:r>
              <a:rPr lang="en-US" dirty="0" smtClean="0"/>
              <a:t>Appears as pairs of parallel lines (membranes)</a:t>
            </a:r>
          </a:p>
          <a:p>
            <a:pPr marL="171450" indent="-171450">
              <a:buFont typeface="Arial"/>
              <a:buChar char="•"/>
            </a:pPr>
            <a:r>
              <a:rPr lang="en-US" dirty="0" smtClean="0"/>
              <a:t>Tend to be sheet like and not tubular in 3D (see Biological Science p.159</a:t>
            </a:r>
            <a:r>
              <a:rPr lang="en-US" baseline="0" dirty="0" smtClean="0"/>
              <a:t> Fig 5.26)</a:t>
            </a:r>
            <a:endParaRPr lang="en-US" dirty="0"/>
          </a:p>
        </p:txBody>
      </p:sp>
      <p:sp>
        <p:nvSpPr>
          <p:cNvPr id="4" name="Slide Number Placeholder 3"/>
          <p:cNvSpPr>
            <a:spLocks noGrp="1"/>
          </p:cNvSpPr>
          <p:nvPr>
            <p:ph type="sldNum" sz="quarter" idx="10"/>
          </p:nvPr>
        </p:nvSpPr>
        <p:spPr/>
        <p:txBody>
          <a:bodyPr/>
          <a:lstStyle/>
          <a:p>
            <a:fld id="{F50B812C-09C2-9546-BA93-9579A6807467}" type="slidenum">
              <a:rPr lang="en-US" smtClean="0"/>
              <a:t>3</a:t>
            </a:fld>
            <a:endParaRPr lang="en-US"/>
          </a:p>
        </p:txBody>
      </p:sp>
    </p:spTree>
    <p:extLst>
      <p:ext uri="{BB962C8B-B14F-4D97-AF65-F5344CB8AC3E}">
        <p14:creationId xmlns:p14="http://schemas.microsoft.com/office/powerpoint/2010/main" val="1442571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0B812C-09C2-9546-BA93-9579A6807467}" type="slidenum">
              <a:rPr lang="en-US" smtClean="0"/>
              <a:t>4</a:t>
            </a:fld>
            <a:endParaRPr lang="en-US"/>
          </a:p>
        </p:txBody>
      </p:sp>
    </p:spTree>
    <p:extLst>
      <p:ext uri="{BB962C8B-B14F-4D97-AF65-F5344CB8AC3E}">
        <p14:creationId xmlns:p14="http://schemas.microsoft.com/office/powerpoint/2010/main" val="2718696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00634" lvl="1" indent="-171450">
              <a:buFont typeface="Arial"/>
              <a:buChar char="•"/>
            </a:pPr>
            <a:r>
              <a:rPr lang="en-US" dirty="0" smtClean="0"/>
              <a:t>Ovary (steroids like </a:t>
            </a:r>
            <a:r>
              <a:rPr lang="en-US" dirty="0" err="1" smtClean="0"/>
              <a:t>oestrogen</a:t>
            </a:r>
            <a:r>
              <a:rPr lang="en-US" dirty="0" smtClean="0"/>
              <a:t> and testosterone)</a:t>
            </a:r>
          </a:p>
          <a:p>
            <a:pPr marL="500634" lvl="1" indent="-171450">
              <a:buFont typeface="Arial"/>
              <a:buChar char="•"/>
            </a:pPr>
            <a:r>
              <a:rPr lang="en-US" dirty="0" smtClean="0"/>
              <a:t>Liver cells (toxins are broken down and make harmless)</a:t>
            </a:r>
          </a:p>
          <a:p>
            <a:pPr marL="500634" lvl="1" indent="-171450">
              <a:buFont typeface="Arial"/>
              <a:buChar char="•"/>
            </a:pPr>
            <a:r>
              <a:rPr lang="en-US" dirty="0" smtClean="0"/>
              <a:t>Epithelium of intestine (makes lipids from fatty acids and glycerol absorbed from the gut passing them to Golgi bodies for export)</a:t>
            </a:r>
          </a:p>
          <a:p>
            <a:pPr marL="500634" lvl="1" indent="-171450">
              <a:buFont typeface="Arial"/>
              <a:buChar char="•"/>
            </a:pPr>
            <a:r>
              <a:rPr lang="en-US" dirty="0" smtClean="0"/>
              <a:t>Adrenal cortex (corticosteroids)</a:t>
            </a:r>
          </a:p>
          <a:p>
            <a:pPr marL="500634" lvl="1" indent="-171450">
              <a:buFont typeface="Arial"/>
              <a:buChar char="•"/>
            </a:pPr>
            <a:r>
              <a:rPr lang="en-US" dirty="0" smtClean="0"/>
              <a:t>Muscle</a:t>
            </a:r>
            <a:r>
              <a:rPr lang="en-US" baseline="0" dirty="0" smtClean="0"/>
              <a:t> cells (</a:t>
            </a:r>
            <a:r>
              <a:rPr lang="en-US" baseline="0" dirty="0" err="1" smtClean="0"/>
              <a:t>specialised</a:t>
            </a:r>
            <a:r>
              <a:rPr lang="en-US" baseline="0" dirty="0" smtClean="0"/>
              <a:t> SER called sarcoplasmic reticulum)</a:t>
            </a:r>
            <a:endParaRPr lang="en-US" dirty="0" smtClean="0"/>
          </a:p>
          <a:p>
            <a:endParaRPr lang="en-US" dirty="0"/>
          </a:p>
        </p:txBody>
      </p:sp>
      <p:sp>
        <p:nvSpPr>
          <p:cNvPr id="4" name="Slide Number Placeholder 3"/>
          <p:cNvSpPr>
            <a:spLocks noGrp="1"/>
          </p:cNvSpPr>
          <p:nvPr>
            <p:ph type="sldNum" sz="quarter" idx="10"/>
          </p:nvPr>
        </p:nvSpPr>
        <p:spPr/>
        <p:txBody>
          <a:bodyPr/>
          <a:lstStyle/>
          <a:p>
            <a:fld id="{F50B812C-09C2-9546-BA93-9579A6807467}" type="slidenum">
              <a:rPr lang="en-US" smtClean="0"/>
              <a:t>5</a:t>
            </a:fld>
            <a:endParaRPr lang="en-US"/>
          </a:p>
        </p:txBody>
      </p:sp>
    </p:spTree>
    <p:extLst>
      <p:ext uri="{BB962C8B-B14F-4D97-AF65-F5344CB8AC3E}">
        <p14:creationId xmlns:p14="http://schemas.microsoft.com/office/powerpoint/2010/main" val="692324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As protein are made in the ribosomes, they are collected</a:t>
            </a:r>
            <a:r>
              <a:rPr lang="en-US" baseline="0" dirty="0" smtClean="0"/>
              <a:t> in the cisternae and transported to other areas in the cell (via the Golgi apparatus)</a:t>
            </a:r>
          </a:p>
          <a:p>
            <a:pPr marL="171450" indent="-171450">
              <a:buFont typeface="Arial"/>
              <a:buChar char="•"/>
            </a:pPr>
            <a:r>
              <a:rPr lang="en-US" baseline="0" dirty="0" smtClean="0"/>
              <a:t>As the protein is made, it remains bound to the ribosomes until its synthesis is complete (ribosomes act as a binding site). A receptor in the membrane of the ER provides a channel through which the protein can pass into the ER once it has been made.</a:t>
            </a:r>
          </a:p>
          <a:p>
            <a:pPr marL="171450" indent="-171450">
              <a:buFont typeface="Arial"/>
              <a:buChar char="•"/>
            </a:pPr>
            <a:r>
              <a:rPr lang="en-US" baseline="0" dirty="0" smtClean="0"/>
              <a:t>As the protein is transported through the cisternae, it can get modified (can be converted to glycoprotein)</a:t>
            </a:r>
          </a:p>
          <a:p>
            <a:pPr marL="171450" indent="-171450">
              <a:buFont typeface="Arial"/>
              <a:buChar char="•"/>
            </a:pPr>
            <a:r>
              <a:rPr lang="en-US" baseline="0" dirty="0" smtClean="0"/>
              <a:t>The proteins made will then be transported by the Golgi bodies to other organelles of the cell or secreted from the cell</a:t>
            </a:r>
          </a:p>
          <a:p>
            <a:pPr marL="171450" indent="-171450">
              <a:buFont typeface="Arial"/>
              <a:buChar char="•"/>
            </a:pPr>
            <a:r>
              <a:rPr lang="en-US" baseline="0" dirty="0" smtClean="0"/>
              <a:t>The RNA that makes up ribosomes is called </a:t>
            </a:r>
            <a:r>
              <a:rPr lang="en-US" baseline="0" dirty="0" err="1" smtClean="0"/>
              <a:t>rRNA</a:t>
            </a:r>
            <a:r>
              <a:rPr lang="en-US" baseline="0" dirty="0" smtClean="0"/>
              <a:t> which is made in the nucleoli of the nucleus</a:t>
            </a:r>
          </a:p>
          <a:p>
            <a:pPr marL="171450" indent="-171450">
              <a:buFont typeface="Arial"/>
              <a:buChar char="•"/>
            </a:pPr>
            <a:r>
              <a:rPr lang="en-US" baseline="0" dirty="0" smtClean="0"/>
              <a:t>As proteins are being made along the mRNA, the process is made more efficient by a number of ribosomes moving along the mRNA at the same time like beads on a string – these are the polyribosomes or </a:t>
            </a:r>
            <a:r>
              <a:rPr lang="en-US" baseline="0" dirty="0" err="1" smtClean="0"/>
              <a:t>polysomes</a:t>
            </a:r>
            <a:endParaRPr lang="en-US" dirty="0"/>
          </a:p>
        </p:txBody>
      </p:sp>
      <p:sp>
        <p:nvSpPr>
          <p:cNvPr id="4" name="Slide Number Placeholder 3"/>
          <p:cNvSpPr>
            <a:spLocks noGrp="1"/>
          </p:cNvSpPr>
          <p:nvPr>
            <p:ph type="sldNum" sz="quarter" idx="10"/>
          </p:nvPr>
        </p:nvSpPr>
        <p:spPr/>
        <p:txBody>
          <a:bodyPr/>
          <a:lstStyle/>
          <a:p>
            <a:fld id="{F50B812C-09C2-9546-BA93-9579A6807467}" type="slidenum">
              <a:rPr lang="en-US" smtClean="0"/>
              <a:t>8</a:t>
            </a:fld>
            <a:endParaRPr lang="en-US"/>
          </a:p>
        </p:txBody>
      </p:sp>
    </p:spTree>
    <p:extLst>
      <p:ext uri="{BB962C8B-B14F-4D97-AF65-F5344CB8AC3E}">
        <p14:creationId xmlns:p14="http://schemas.microsoft.com/office/powerpoint/2010/main" val="223980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Functions of ER:</a:t>
            </a:r>
          </a:p>
          <a:p>
            <a:pPr marL="228600" indent="-228600">
              <a:buFont typeface="+mj-lt"/>
              <a:buAutoNum type="arabicPeriod"/>
            </a:pPr>
            <a:r>
              <a:rPr lang="en-US" dirty="0" smtClean="0"/>
              <a:t>To form an extensive transport system throughout the cell (connecting nuclear envelope to cell membrane</a:t>
            </a:r>
            <a:r>
              <a:rPr lang="en-US" baseline="0" dirty="0" smtClean="0"/>
              <a:t> structure</a:t>
            </a:r>
          </a:p>
          <a:p>
            <a:pPr marL="228600" indent="-228600">
              <a:buFont typeface="+mj-lt"/>
              <a:buAutoNum type="arabicPeriod"/>
            </a:pPr>
            <a:r>
              <a:rPr lang="en-US" baseline="0" dirty="0" smtClean="0"/>
              <a:t>Production and packaging of proteins (RER)</a:t>
            </a:r>
          </a:p>
          <a:p>
            <a:pPr marL="228600" indent="-228600">
              <a:buFont typeface="+mj-lt"/>
              <a:buAutoNum type="arabicPeriod"/>
            </a:pPr>
            <a:r>
              <a:rPr lang="en-US" baseline="0" dirty="0" smtClean="0"/>
              <a:t>Synthesis of lipids and steroids (SER)</a:t>
            </a:r>
          </a:p>
          <a:p>
            <a:pPr marL="228600" indent="-228600">
              <a:buFont typeface="+mj-lt"/>
              <a:buAutoNum type="arabicPeriod"/>
            </a:pPr>
            <a:r>
              <a:rPr lang="en-US" baseline="0" dirty="0" smtClean="0"/>
              <a:t>Collection, storage and distribution of these materials</a:t>
            </a:r>
            <a:endParaRPr lang="en-US" dirty="0" smtClean="0"/>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F50B812C-09C2-9546-BA93-9579A6807467}" type="slidenum">
              <a:rPr lang="en-US" smtClean="0"/>
              <a:t>10</a:t>
            </a:fld>
            <a:endParaRPr lang="en-US"/>
          </a:p>
        </p:txBody>
      </p:sp>
    </p:spTree>
    <p:extLst>
      <p:ext uri="{BB962C8B-B14F-4D97-AF65-F5344CB8AC3E}">
        <p14:creationId xmlns:p14="http://schemas.microsoft.com/office/powerpoint/2010/main" val="2760583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(10/7/11 11:12) -----</a:t>
            </a:r>
          </a:p>
          <a:p>
            <a:r>
              <a:rPr lang="en-US"/>
              <a:t>granular appearance only visible under electron</a:t>
            </a:r>
          </a:p>
          <a:p>
            <a:endParaRPr lang="en-US"/>
          </a:p>
        </p:txBody>
      </p:sp>
      <p:sp>
        <p:nvSpPr>
          <p:cNvPr id="4" name="Slide Number Placeholder 3"/>
          <p:cNvSpPr>
            <a:spLocks noGrp="1"/>
          </p:cNvSpPr>
          <p:nvPr>
            <p:ph type="sldNum" sz="quarter" idx="10"/>
          </p:nvPr>
        </p:nvSpPr>
        <p:spPr/>
        <p:txBody>
          <a:bodyPr/>
          <a:lstStyle/>
          <a:p>
            <a:fld id="{F50B812C-09C2-9546-BA93-9579A6807467}" type="slidenum">
              <a:rPr lang="en-US" smtClean="0"/>
              <a:t>33</a:t>
            </a:fld>
            <a:endParaRPr lang="en-US"/>
          </a:p>
        </p:txBody>
      </p:sp>
    </p:spTree>
    <p:extLst>
      <p:ext uri="{BB962C8B-B14F-4D97-AF65-F5344CB8AC3E}">
        <p14:creationId xmlns:p14="http://schemas.microsoft.com/office/powerpoint/2010/main" val="1383682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0B812C-09C2-9546-BA93-9579A6807467}" type="slidenum">
              <a:rPr lang="en-US" smtClean="0"/>
              <a:t>37</a:t>
            </a:fld>
            <a:endParaRPr lang="en-US"/>
          </a:p>
        </p:txBody>
      </p:sp>
    </p:spTree>
    <p:extLst>
      <p:ext uri="{BB962C8B-B14F-4D97-AF65-F5344CB8AC3E}">
        <p14:creationId xmlns:p14="http://schemas.microsoft.com/office/powerpoint/2010/main" val="887188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diagram below shows what happens when 2 fresh raw eggs with their shells removed with acid are placed into sucrose solution (hypertonic) and distilled water (hypotonic). Water enters the egg in water (endosmosis) causing it to swell and water leaves the egg in sucrose causing it to shrink (</a:t>
            </a:r>
            <a:r>
              <a:rPr lang="en-US" sz="1200" kern="1200" dirty="0" err="1" smtClean="0">
                <a:solidFill>
                  <a:schemeClr val="tx1"/>
                </a:solidFill>
                <a:effectLst/>
                <a:latin typeface="+mn-lt"/>
                <a:ea typeface="+mn-ea"/>
                <a:cs typeface="+mn-cs"/>
              </a:rPr>
              <a:t>exosmosis</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F50B812C-09C2-9546-BA93-9579A6807467}" type="slidenum">
              <a:rPr lang="en-US" smtClean="0"/>
              <a:t>50</a:t>
            </a:fld>
            <a:endParaRPr lang="en-US"/>
          </a:p>
        </p:txBody>
      </p:sp>
    </p:spTree>
    <p:extLst>
      <p:ext uri="{BB962C8B-B14F-4D97-AF65-F5344CB8AC3E}">
        <p14:creationId xmlns:p14="http://schemas.microsoft.com/office/powerpoint/2010/main" val="4627046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CF645C9D-876C-1848-980D-42817C9E8FF1}" type="datetimeFigureOut">
              <a:rPr lang="en-US" smtClean="0"/>
              <a:t>10/7/11</a:t>
            </a:fld>
            <a:endParaRPr lang="en-US"/>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US"/>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8F96C6DE-1956-2149-A298-11188C5C8853}" type="slidenum">
              <a:rPr lang="en-US" smtClean="0"/>
              <a:t>‹#›</a:t>
            </a:fld>
            <a:endParaRPr lang="en-US"/>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645C9D-876C-1848-980D-42817C9E8FF1}" type="datetimeFigureOut">
              <a:rPr lang="en-US" smtClean="0"/>
              <a:t>10/7/11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96C6DE-1956-2149-A298-11188C5C885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645C9D-876C-1848-980D-42817C9E8FF1}" type="datetimeFigureOut">
              <a:rPr lang="en-US" smtClean="0"/>
              <a:t>10/7/11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96C6DE-1956-2149-A298-11188C5C885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645C9D-876C-1848-980D-42817C9E8FF1}" type="datetimeFigureOut">
              <a:rPr lang="en-US" smtClean="0"/>
              <a:t>10/7/11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96C6DE-1956-2149-A298-11188C5C885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645C9D-876C-1848-980D-42817C9E8FF1}" type="datetimeFigureOut">
              <a:rPr lang="en-US" smtClean="0"/>
              <a:t>10/7/11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96C6DE-1956-2149-A298-11188C5C885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CF645C9D-876C-1848-980D-42817C9E8FF1}" type="datetimeFigureOut">
              <a:rPr lang="en-US" smtClean="0"/>
              <a:t>10/7/11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96C6DE-1956-2149-A298-11188C5C8853}" type="slidenum">
              <a:rPr lang="en-US" smtClean="0"/>
              <a:t>‹#›</a:t>
            </a:fld>
            <a:endParaRPr lang="en-US"/>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CF645C9D-876C-1848-980D-42817C9E8FF1}" type="datetimeFigureOut">
              <a:rPr lang="en-US" smtClean="0"/>
              <a:t>10/7/11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96C6DE-1956-2149-A298-11188C5C8853}" type="slidenum">
              <a:rPr lang="en-US" smtClean="0"/>
              <a:t>‹#›</a:t>
            </a:fld>
            <a:endParaRPr lang="en-US"/>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645C9D-876C-1848-980D-42817C9E8FF1}" type="datetimeFigureOut">
              <a:rPr lang="en-US" smtClean="0"/>
              <a:t>10/7/11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96C6DE-1956-2149-A298-11188C5C885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645C9D-876C-1848-980D-42817C9E8FF1}" type="datetimeFigureOut">
              <a:rPr lang="en-US" smtClean="0"/>
              <a:t>10/7/11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96C6DE-1956-2149-A298-11188C5C885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645C9D-876C-1848-980D-42817C9E8FF1}" type="datetimeFigureOut">
              <a:rPr lang="en-US" smtClean="0"/>
              <a:t>10/7/11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96C6DE-1956-2149-A298-11188C5C885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645C9D-876C-1848-980D-42817C9E8FF1}" type="datetimeFigureOut">
              <a:rPr lang="en-US" smtClean="0"/>
              <a:t>10/7/11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96C6DE-1956-2149-A298-11188C5C885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CF645C9D-876C-1848-980D-42817C9E8FF1}" type="datetimeFigureOut">
              <a:rPr lang="en-US" smtClean="0"/>
              <a:t>10/7/11</a:t>
            </a:fld>
            <a:endParaRPr lang="en-US"/>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US"/>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8F96C6DE-1956-2149-A298-11188C5C885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1" Type="http://schemas.openxmlformats.org/officeDocument/2006/relationships/slideLayout" Target="../slideLayouts/slideLayout7.xml"/><Relationship Id="rId2" Type="http://schemas.openxmlformats.org/officeDocument/2006/relationships/image" Target="../media/image3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gi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gi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gi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3.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gi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gi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gi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gi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Cell Structure</a:t>
            </a:r>
            <a:endParaRPr lang="en-US" dirty="0"/>
          </a:p>
        </p:txBody>
      </p:sp>
      <p:sp>
        <p:nvSpPr>
          <p:cNvPr id="3" name="Subtitle 2"/>
          <p:cNvSpPr>
            <a:spLocks noGrp="1"/>
          </p:cNvSpPr>
          <p:nvPr>
            <p:ph type="subTitle" idx="1"/>
          </p:nvPr>
        </p:nvSpPr>
        <p:spPr/>
        <p:txBody>
          <a:bodyPr/>
          <a:lstStyle/>
          <a:p>
            <a:r>
              <a:rPr lang="en-US" dirty="0" smtClean="0"/>
              <a:t>Components structure and function</a:t>
            </a:r>
            <a:endParaRPr lang="en-US" dirty="0"/>
          </a:p>
        </p:txBody>
      </p:sp>
    </p:spTree>
    <p:extLst>
      <p:ext uri="{BB962C8B-B14F-4D97-AF65-F5344CB8AC3E}">
        <p14:creationId xmlns:p14="http://schemas.microsoft.com/office/powerpoint/2010/main" val="122634824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Question!</a:t>
            </a:r>
            <a:endParaRPr lang="en-US" dirty="0"/>
          </a:p>
        </p:txBody>
      </p:sp>
      <p:sp>
        <p:nvSpPr>
          <p:cNvPr id="3" name="Content Placeholder 2"/>
          <p:cNvSpPr>
            <a:spLocks noGrp="1"/>
          </p:cNvSpPr>
          <p:nvPr>
            <p:ph idx="1"/>
          </p:nvPr>
        </p:nvSpPr>
        <p:spPr/>
        <p:txBody>
          <a:bodyPr/>
          <a:lstStyle/>
          <a:p>
            <a:pPr>
              <a:buFont typeface="Arial"/>
              <a:buChar char="•"/>
            </a:pPr>
            <a:r>
              <a:rPr lang="en-US" dirty="0" smtClean="0"/>
              <a:t>List 4 functions of ER</a:t>
            </a:r>
          </a:p>
          <a:p>
            <a:pPr lvl="1">
              <a:buFont typeface="+mj-lt"/>
              <a:buAutoNum type="arabicPeriod"/>
            </a:pPr>
            <a:r>
              <a:rPr lang="en-US" dirty="0"/>
              <a:t>To form an extensive transport system throughout the cell (connecting nuclear envelope to cell membrane structure</a:t>
            </a:r>
          </a:p>
          <a:p>
            <a:pPr lvl="1">
              <a:buFont typeface="+mj-lt"/>
              <a:buAutoNum type="arabicPeriod"/>
            </a:pPr>
            <a:r>
              <a:rPr lang="en-US" dirty="0" smtClean="0"/>
              <a:t>Production and packaging of proteins (RER)</a:t>
            </a:r>
          </a:p>
          <a:p>
            <a:pPr lvl="1">
              <a:buFont typeface="+mj-lt"/>
              <a:buAutoNum type="arabicPeriod"/>
            </a:pPr>
            <a:r>
              <a:rPr lang="en-US" dirty="0" smtClean="0"/>
              <a:t>Synthesis of lipids and steroids (SER)</a:t>
            </a:r>
          </a:p>
          <a:p>
            <a:pPr lvl="1">
              <a:buFont typeface="+mj-lt"/>
              <a:buAutoNum type="arabicPeriod"/>
            </a:pPr>
            <a:r>
              <a:rPr lang="en-US" dirty="0" smtClean="0"/>
              <a:t>Collection, storage and distribution of these materials</a:t>
            </a:r>
          </a:p>
          <a:p>
            <a:pPr lvl="1">
              <a:buFont typeface="Arial"/>
              <a:buChar char="•"/>
            </a:pPr>
            <a:endParaRPr lang="en-US" dirty="0"/>
          </a:p>
        </p:txBody>
      </p:sp>
    </p:spTree>
    <p:extLst>
      <p:ext uri="{BB962C8B-B14F-4D97-AF65-F5344CB8AC3E}">
        <p14:creationId xmlns:p14="http://schemas.microsoft.com/office/powerpoint/2010/main" val="10486631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Mitochondrion</a:t>
            </a:r>
            <a:endParaRPr lang="en-US" dirty="0"/>
          </a:p>
        </p:txBody>
      </p:sp>
      <p:pic>
        <p:nvPicPr>
          <p:cNvPr id="7" name="Picture Placeholder 6"/>
          <p:cNvPicPr>
            <a:picLocks noGrp="1" noChangeAspect="1"/>
          </p:cNvPicPr>
          <p:nvPr>
            <p:ph type="pic" idx="1"/>
          </p:nvPr>
        </p:nvPicPr>
        <p:blipFill rotWithShape="1">
          <a:blip r:embed="rId2"/>
          <a:srcRect l="782" r="-34"/>
          <a:stretch/>
        </p:blipFill>
        <p:spPr>
          <a:xfrm rot="-60000">
            <a:off x="1632243" y="593935"/>
            <a:ext cx="5919055" cy="3657600"/>
          </a:xfrm>
        </p:spPr>
      </p:pic>
      <p:sp>
        <p:nvSpPr>
          <p:cNvPr id="6" name="Text Placeholder 5"/>
          <p:cNvSpPr>
            <a:spLocks noGrp="1"/>
          </p:cNvSpPr>
          <p:nvPr>
            <p:ph type="body" sz="half" idx="2"/>
          </p:nvPr>
        </p:nvSpPr>
        <p:spPr/>
        <p:txBody>
          <a:bodyPr/>
          <a:lstStyle/>
          <a:p>
            <a:r>
              <a:rPr lang="en-US" dirty="0" smtClean="0"/>
              <a:t>Powerhouse of the Cell</a:t>
            </a:r>
            <a:endParaRPr lang="en-US" dirty="0"/>
          </a:p>
        </p:txBody>
      </p:sp>
    </p:spTree>
    <p:extLst>
      <p:ext uri="{BB962C8B-B14F-4D97-AF65-F5344CB8AC3E}">
        <p14:creationId xmlns:p14="http://schemas.microsoft.com/office/powerpoint/2010/main" val="229639774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62000" y="544199"/>
            <a:ext cx="3810000" cy="3670300"/>
          </a:xfrm>
          <a:prstGeom prst="rect">
            <a:avLst/>
          </a:prstGeom>
        </p:spPr>
      </p:pic>
      <p:pic>
        <p:nvPicPr>
          <p:cNvPr id="6" name="Picture 5"/>
          <p:cNvPicPr>
            <a:picLocks noChangeAspect="1"/>
          </p:cNvPicPr>
          <p:nvPr/>
        </p:nvPicPr>
        <p:blipFill>
          <a:blip r:embed="rId3"/>
          <a:stretch>
            <a:fillRect/>
          </a:stretch>
        </p:blipFill>
        <p:spPr>
          <a:xfrm>
            <a:off x="4518145" y="544199"/>
            <a:ext cx="3810000" cy="2641600"/>
          </a:xfrm>
          <a:prstGeom prst="rect">
            <a:avLst/>
          </a:prstGeom>
        </p:spPr>
      </p:pic>
      <p:pic>
        <p:nvPicPr>
          <p:cNvPr id="7" name="Picture 6"/>
          <p:cNvPicPr>
            <a:picLocks noChangeAspect="1"/>
          </p:cNvPicPr>
          <p:nvPr/>
        </p:nvPicPr>
        <p:blipFill>
          <a:blip r:embed="rId4"/>
          <a:stretch>
            <a:fillRect/>
          </a:stretch>
        </p:blipFill>
        <p:spPr>
          <a:xfrm>
            <a:off x="4518145" y="3185799"/>
            <a:ext cx="3810000" cy="3111500"/>
          </a:xfrm>
          <a:prstGeom prst="rect">
            <a:avLst/>
          </a:prstGeom>
        </p:spPr>
      </p:pic>
      <p:pic>
        <p:nvPicPr>
          <p:cNvPr id="8" name="Picture 7"/>
          <p:cNvPicPr>
            <a:picLocks noChangeAspect="1"/>
          </p:cNvPicPr>
          <p:nvPr/>
        </p:nvPicPr>
        <p:blipFill>
          <a:blip r:embed="rId5"/>
          <a:stretch>
            <a:fillRect/>
          </a:stretch>
        </p:blipFill>
        <p:spPr>
          <a:xfrm>
            <a:off x="708145" y="4214499"/>
            <a:ext cx="3810000" cy="2082800"/>
          </a:xfrm>
          <a:prstGeom prst="rect">
            <a:avLst/>
          </a:prstGeom>
        </p:spPr>
      </p:pic>
    </p:spTree>
    <p:extLst>
      <p:ext uri="{BB962C8B-B14F-4D97-AF65-F5344CB8AC3E}">
        <p14:creationId xmlns:p14="http://schemas.microsoft.com/office/powerpoint/2010/main" val="177508226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Mitochondria</a:t>
            </a:r>
            <a:endParaRPr lang="en-US" dirty="0"/>
          </a:p>
        </p:txBody>
      </p:sp>
      <p:sp>
        <p:nvSpPr>
          <p:cNvPr id="3" name="Content Placeholder 2"/>
          <p:cNvSpPr>
            <a:spLocks noGrp="1"/>
          </p:cNvSpPr>
          <p:nvPr>
            <p:ph idx="1"/>
          </p:nvPr>
        </p:nvSpPr>
        <p:spPr/>
        <p:txBody>
          <a:bodyPr>
            <a:normAutofit fontScale="92500" lnSpcReduction="20000"/>
          </a:bodyPr>
          <a:lstStyle/>
          <a:p>
            <a:pPr>
              <a:buFont typeface="Arial"/>
              <a:buChar char="•"/>
            </a:pPr>
            <a:r>
              <a:rPr lang="en-US" dirty="0" smtClean="0"/>
              <a:t>Surrounded by 2 membranes (an envelope)</a:t>
            </a:r>
          </a:p>
          <a:p>
            <a:pPr lvl="1">
              <a:buFont typeface="Arial"/>
              <a:buChar char="•"/>
            </a:pPr>
            <a:r>
              <a:rPr lang="en-US" dirty="0" smtClean="0"/>
              <a:t>The inner forms the cristae (finger like projections)</a:t>
            </a:r>
          </a:p>
          <a:p>
            <a:pPr lvl="1">
              <a:buFont typeface="Arial"/>
              <a:buChar char="•"/>
            </a:pPr>
            <a:r>
              <a:rPr lang="en-US" dirty="0" smtClean="0"/>
              <a:t>The interior is filled with a fluid or matrix</a:t>
            </a:r>
          </a:p>
          <a:p>
            <a:pPr>
              <a:buFont typeface="Arial"/>
              <a:buChar char="•"/>
            </a:pPr>
            <a:r>
              <a:rPr lang="en-US" dirty="0" smtClean="0"/>
              <a:t>Main function:</a:t>
            </a:r>
          </a:p>
          <a:p>
            <a:pPr lvl="1">
              <a:buFont typeface="Arial"/>
              <a:buChar char="•"/>
            </a:pPr>
            <a:r>
              <a:rPr lang="en-US" dirty="0" smtClean="0"/>
              <a:t>To carry out the later stages of aerobic respiration (make ATP)</a:t>
            </a:r>
          </a:p>
          <a:p>
            <a:pPr>
              <a:buFont typeface="Arial"/>
              <a:buChar char="•"/>
            </a:pPr>
            <a:r>
              <a:rPr lang="en-US" dirty="0" smtClean="0"/>
              <a:t>Another function is to make lipids</a:t>
            </a:r>
          </a:p>
          <a:p>
            <a:pPr>
              <a:buFont typeface="Arial"/>
              <a:buChar char="•"/>
            </a:pPr>
            <a:r>
              <a:rPr lang="en-US" dirty="0" smtClean="0"/>
              <a:t>Contained in cells which require a lot of energy</a:t>
            </a:r>
          </a:p>
          <a:p>
            <a:pPr>
              <a:buFont typeface="Arial"/>
              <a:buChar char="•"/>
            </a:pPr>
            <a:r>
              <a:rPr lang="en-US" dirty="0" smtClean="0"/>
              <a:t>The membrane of the mitochondria is the site of ATP synthesis</a:t>
            </a:r>
          </a:p>
          <a:p>
            <a:pPr>
              <a:buFont typeface="Arial"/>
              <a:buChar char="•"/>
            </a:pPr>
            <a:r>
              <a:rPr lang="en-US" dirty="0" smtClean="0"/>
              <a:t>The matrix of the mitochondria is the site for the </a:t>
            </a:r>
            <a:r>
              <a:rPr lang="en-US" dirty="0" err="1" smtClean="0"/>
              <a:t>Kreb’s</a:t>
            </a:r>
            <a:r>
              <a:rPr lang="en-US" dirty="0" smtClean="0"/>
              <a:t> cycle</a:t>
            </a:r>
            <a:endParaRPr lang="en-US" dirty="0"/>
          </a:p>
        </p:txBody>
      </p:sp>
    </p:spTree>
    <p:extLst>
      <p:ext uri="{BB962C8B-B14F-4D97-AF65-F5344CB8AC3E}">
        <p14:creationId xmlns:p14="http://schemas.microsoft.com/office/powerpoint/2010/main" val="269825721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Mitochondria cont’d</a:t>
            </a:r>
            <a:endParaRPr lang="en-US" dirty="0"/>
          </a:p>
        </p:txBody>
      </p:sp>
      <p:sp>
        <p:nvSpPr>
          <p:cNvPr id="3" name="Content Placeholder 2"/>
          <p:cNvSpPr>
            <a:spLocks noGrp="1"/>
          </p:cNvSpPr>
          <p:nvPr>
            <p:ph idx="1"/>
          </p:nvPr>
        </p:nvSpPr>
        <p:spPr/>
        <p:txBody>
          <a:bodyPr>
            <a:normAutofit lnSpcReduction="10000"/>
          </a:bodyPr>
          <a:lstStyle/>
          <a:p>
            <a:pPr>
              <a:buFont typeface="Arial"/>
              <a:buChar char="•"/>
            </a:pPr>
            <a:r>
              <a:rPr lang="en-US" dirty="0" smtClean="0"/>
              <a:t>The number of mitochondria found in cells depends on the type of organism and the nature of the cell</a:t>
            </a:r>
          </a:p>
          <a:p>
            <a:pPr>
              <a:buFont typeface="Arial"/>
              <a:buChar char="•"/>
            </a:pPr>
            <a:r>
              <a:rPr lang="en-US" dirty="0" smtClean="0"/>
              <a:t>Their shapes and sizes vary from</a:t>
            </a:r>
          </a:p>
          <a:p>
            <a:pPr lvl="1">
              <a:buFont typeface="Arial"/>
              <a:buChar char="•"/>
            </a:pPr>
            <a:r>
              <a:rPr lang="en-US" dirty="0" smtClean="0"/>
              <a:t>Spiral</a:t>
            </a:r>
          </a:p>
          <a:p>
            <a:pPr lvl="1">
              <a:buFont typeface="Arial"/>
              <a:buChar char="•"/>
            </a:pPr>
            <a:r>
              <a:rPr lang="en-US" dirty="0" smtClean="0"/>
              <a:t>Spherical</a:t>
            </a:r>
          </a:p>
          <a:p>
            <a:pPr lvl="1">
              <a:buFont typeface="Arial"/>
              <a:buChar char="•"/>
            </a:pPr>
            <a:r>
              <a:rPr lang="en-US" dirty="0" smtClean="0"/>
              <a:t>Elongated</a:t>
            </a:r>
          </a:p>
          <a:p>
            <a:pPr lvl="1">
              <a:buFont typeface="Arial"/>
              <a:buChar char="•"/>
            </a:pPr>
            <a:r>
              <a:rPr lang="en-US" dirty="0" smtClean="0"/>
              <a:t>Cup-shaped</a:t>
            </a:r>
          </a:p>
          <a:p>
            <a:pPr lvl="1">
              <a:buFont typeface="Arial"/>
              <a:buChar char="•"/>
            </a:pPr>
            <a:r>
              <a:rPr lang="en-US" dirty="0" smtClean="0"/>
              <a:t>Branched</a:t>
            </a:r>
          </a:p>
          <a:p>
            <a:pPr>
              <a:buFont typeface="Arial"/>
              <a:buChar char="•"/>
            </a:pPr>
            <a:r>
              <a:rPr lang="en-US" dirty="0" smtClean="0"/>
              <a:t>Length range from 1.5-10 micrometer but diameter does not exceed 1 micrometer</a:t>
            </a:r>
            <a:endParaRPr lang="en-US" dirty="0"/>
          </a:p>
        </p:txBody>
      </p:sp>
    </p:spTree>
    <p:extLst>
      <p:ext uri="{BB962C8B-B14F-4D97-AF65-F5344CB8AC3E}">
        <p14:creationId xmlns:p14="http://schemas.microsoft.com/office/powerpoint/2010/main" val="56628275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Mitochondria cont’d</a:t>
            </a:r>
            <a:endParaRPr lang="en-US" dirty="0"/>
          </a:p>
        </p:txBody>
      </p:sp>
      <p:sp>
        <p:nvSpPr>
          <p:cNvPr id="3" name="Content Placeholder 2"/>
          <p:cNvSpPr>
            <a:spLocks noGrp="1"/>
          </p:cNvSpPr>
          <p:nvPr>
            <p:ph idx="1"/>
          </p:nvPr>
        </p:nvSpPr>
        <p:spPr/>
        <p:txBody>
          <a:bodyPr/>
          <a:lstStyle/>
          <a:p>
            <a:pPr>
              <a:buFont typeface="Arial"/>
              <a:buChar char="•"/>
            </a:pPr>
            <a:r>
              <a:rPr lang="en-US" dirty="0" smtClean="0"/>
              <a:t>Contains 70S ribosomes</a:t>
            </a:r>
          </a:p>
          <a:p>
            <a:pPr>
              <a:buFont typeface="Arial"/>
              <a:buChar char="•"/>
            </a:pPr>
            <a:r>
              <a:rPr lang="en-US" dirty="0" smtClean="0"/>
              <a:t>Contains circular DNA</a:t>
            </a:r>
          </a:p>
          <a:p>
            <a:pPr>
              <a:buFont typeface="Arial"/>
              <a:buChar char="•"/>
            </a:pPr>
            <a:r>
              <a:rPr lang="en-US" dirty="0" smtClean="0"/>
              <a:t>Able to change shape</a:t>
            </a:r>
          </a:p>
          <a:p>
            <a:pPr>
              <a:buFont typeface="Arial"/>
              <a:buChar char="•"/>
            </a:pPr>
            <a:r>
              <a:rPr lang="en-US" dirty="0" smtClean="0"/>
              <a:t>Able to move to areas in the cell where a lot of activity is taking place</a:t>
            </a:r>
          </a:p>
          <a:p>
            <a:pPr>
              <a:buFont typeface="Arial"/>
              <a:buChar char="•"/>
            </a:pPr>
            <a:r>
              <a:rPr lang="en-US" dirty="0" smtClean="0"/>
              <a:t>Some can remain fixed (insect flight muscle)</a:t>
            </a:r>
          </a:p>
          <a:p>
            <a:pPr>
              <a:buFont typeface="Arial"/>
              <a:buChar char="•"/>
            </a:pPr>
            <a:r>
              <a:rPr lang="en-US" dirty="0" smtClean="0"/>
              <a:t>See BS p. 276 for further details on structure of mitochondria</a:t>
            </a:r>
            <a:endParaRPr lang="en-US" dirty="0"/>
          </a:p>
        </p:txBody>
      </p:sp>
    </p:spTree>
    <p:extLst>
      <p:ext uri="{BB962C8B-B14F-4D97-AF65-F5344CB8AC3E}">
        <p14:creationId xmlns:p14="http://schemas.microsoft.com/office/powerpoint/2010/main" val="374975122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61118" y="565150"/>
            <a:ext cx="2844800" cy="2857500"/>
          </a:xfrm>
          <a:prstGeom prst="rect">
            <a:avLst/>
          </a:prstGeom>
        </p:spPr>
      </p:pic>
      <p:pic>
        <p:nvPicPr>
          <p:cNvPr id="5" name="Picture 4"/>
          <p:cNvPicPr>
            <a:picLocks noChangeAspect="1"/>
          </p:cNvPicPr>
          <p:nvPr/>
        </p:nvPicPr>
        <p:blipFill>
          <a:blip r:embed="rId3"/>
          <a:stretch>
            <a:fillRect/>
          </a:stretch>
        </p:blipFill>
        <p:spPr>
          <a:xfrm>
            <a:off x="4189322" y="565149"/>
            <a:ext cx="3686985" cy="1854200"/>
          </a:xfrm>
          <a:prstGeom prst="rect">
            <a:avLst/>
          </a:prstGeom>
        </p:spPr>
      </p:pic>
      <p:pic>
        <p:nvPicPr>
          <p:cNvPr id="6" name="Picture 5"/>
          <p:cNvPicPr>
            <a:picLocks noChangeAspect="1"/>
          </p:cNvPicPr>
          <p:nvPr/>
        </p:nvPicPr>
        <p:blipFill>
          <a:blip r:embed="rId4"/>
          <a:stretch>
            <a:fillRect/>
          </a:stretch>
        </p:blipFill>
        <p:spPr>
          <a:xfrm>
            <a:off x="761118" y="3422650"/>
            <a:ext cx="2844800" cy="2471420"/>
          </a:xfrm>
          <a:prstGeom prst="rect">
            <a:avLst/>
          </a:prstGeom>
        </p:spPr>
      </p:pic>
      <p:pic>
        <p:nvPicPr>
          <p:cNvPr id="7" name="Picture 6"/>
          <p:cNvPicPr>
            <a:picLocks noChangeAspect="1"/>
          </p:cNvPicPr>
          <p:nvPr/>
        </p:nvPicPr>
        <p:blipFill>
          <a:blip r:embed="rId5"/>
          <a:stretch>
            <a:fillRect/>
          </a:stretch>
        </p:blipFill>
        <p:spPr>
          <a:xfrm>
            <a:off x="4189322" y="2419349"/>
            <a:ext cx="3686985" cy="4251499"/>
          </a:xfrm>
          <a:prstGeom prst="rect">
            <a:avLst/>
          </a:prstGeom>
        </p:spPr>
      </p:pic>
    </p:spTree>
    <p:extLst>
      <p:ext uri="{BB962C8B-B14F-4D97-AF65-F5344CB8AC3E}">
        <p14:creationId xmlns:p14="http://schemas.microsoft.com/office/powerpoint/2010/main" val="3078061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Golgi Body/Apparatus</a:t>
            </a:r>
            <a:endParaRPr lang="en-US" dirty="0"/>
          </a:p>
        </p:txBody>
      </p:sp>
      <p:sp>
        <p:nvSpPr>
          <p:cNvPr id="3" name="Content Placeholder 2"/>
          <p:cNvSpPr>
            <a:spLocks noGrp="1"/>
          </p:cNvSpPr>
          <p:nvPr>
            <p:ph idx="1"/>
          </p:nvPr>
        </p:nvSpPr>
        <p:spPr/>
        <p:txBody>
          <a:bodyPr/>
          <a:lstStyle/>
          <a:p>
            <a:pPr>
              <a:buFont typeface="Arial"/>
              <a:buChar char="•"/>
            </a:pPr>
            <a:r>
              <a:rPr lang="en-US" dirty="0" smtClean="0"/>
              <a:t>A series of flattened membrane vesicles</a:t>
            </a:r>
          </a:p>
          <a:p>
            <a:pPr>
              <a:buFont typeface="Arial"/>
              <a:buChar char="•"/>
            </a:pPr>
            <a:r>
              <a:rPr lang="en-US" dirty="0" smtClean="0"/>
              <a:t>Formed from the endoplasmic reticulum</a:t>
            </a:r>
          </a:p>
          <a:p>
            <a:pPr>
              <a:buFont typeface="Arial"/>
              <a:buChar char="•"/>
            </a:pPr>
            <a:r>
              <a:rPr lang="en-US" dirty="0" smtClean="0"/>
              <a:t>Transports proteins from the RER to the cell membrane for export</a:t>
            </a:r>
          </a:p>
          <a:p>
            <a:pPr>
              <a:buFont typeface="Arial"/>
              <a:buChar char="•"/>
            </a:pPr>
            <a:r>
              <a:rPr lang="en-US" dirty="0" smtClean="0"/>
              <a:t>Part of the RER containing proteins fuse with one side of the Golgi body membranes</a:t>
            </a:r>
          </a:p>
          <a:p>
            <a:pPr>
              <a:buFont typeface="Arial"/>
              <a:buChar char="•"/>
            </a:pPr>
            <a:r>
              <a:rPr lang="en-US" dirty="0" smtClean="0"/>
              <a:t>The point at which fusion occurs their contents are released via exocytosis</a:t>
            </a:r>
            <a:endParaRPr lang="en-US" dirty="0"/>
          </a:p>
        </p:txBody>
      </p:sp>
    </p:spTree>
    <p:extLst>
      <p:ext uri="{BB962C8B-B14F-4D97-AF65-F5344CB8AC3E}">
        <p14:creationId xmlns:p14="http://schemas.microsoft.com/office/powerpoint/2010/main" val="224765962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65211" y="566726"/>
            <a:ext cx="3302000" cy="2463800"/>
          </a:xfrm>
          <a:prstGeom prst="rect">
            <a:avLst/>
          </a:prstGeom>
        </p:spPr>
      </p:pic>
      <p:pic>
        <p:nvPicPr>
          <p:cNvPr id="5" name="Picture 4"/>
          <p:cNvPicPr>
            <a:picLocks noChangeAspect="1"/>
          </p:cNvPicPr>
          <p:nvPr/>
        </p:nvPicPr>
        <p:blipFill>
          <a:blip r:embed="rId3"/>
          <a:stretch>
            <a:fillRect/>
          </a:stretch>
        </p:blipFill>
        <p:spPr>
          <a:xfrm>
            <a:off x="3967211" y="566726"/>
            <a:ext cx="3683000" cy="2209800"/>
          </a:xfrm>
          <a:prstGeom prst="rect">
            <a:avLst/>
          </a:prstGeom>
        </p:spPr>
      </p:pic>
      <p:pic>
        <p:nvPicPr>
          <p:cNvPr id="6" name="Picture 5"/>
          <p:cNvPicPr>
            <a:picLocks noChangeAspect="1"/>
          </p:cNvPicPr>
          <p:nvPr/>
        </p:nvPicPr>
        <p:blipFill>
          <a:blip r:embed="rId4"/>
          <a:stretch>
            <a:fillRect/>
          </a:stretch>
        </p:blipFill>
        <p:spPr>
          <a:xfrm>
            <a:off x="665211" y="3030526"/>
            <a:ext cx="3835400" cy="2120900"/>
          </a:xfrm>
          <a:prstGeom prst="rect">
            <a:avLst/>
          </a:prstGeom>
        </p:spPr>
      </p:pic>
      <p:pic>
        <p:nvPicPr>
          <p:cNvPr id="7" name="Picture 6"/>
          <p:cNvPicPr>
            <a:picLocks noChangeAspect="1"/>
          </p:cNvPicPr>
          <p:nvPr/>
        </p:nvPicPr>
        <p:blipFill>
          <a:blip r:embed="rId5"/>
          <a:stretch>
            <a:fillRect/>
          </a:stretch>
        </p:blipFill>
        <p:spPr>
          <a:xfrm>
            <a:off x="4572000" y="2801926"/>
            <a:ext cx="3454400" cy="2349500"/>
          </a:xfrm>
          <a:prstGeom prst="rect">
            <a:avLst/>
          </a:prstGeom>
        </p:spPr>
      </p:pic>
    </p:spTree>
    <p:extLst>
      <p:ext uri="{BB962C8B-B14F-4D97-AF65-F5344CB8AC3E}">
        <p14:creationId xmlns:p14="http://schemas.microsoft.com/office/powerpoint/2010/main" val="1360449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Chloroplast</a:t>
            </a:r>
            <a:endParaRPr lang="en-US" dirty="0"/>
          </a:p>
        </p:txBody>
      </p:sp>
      <p:sp>
        <p:nvSpPr>
          <p:cNvPr id="3" name="Content Placeholder 2"/>
          <p:cNvSpPr>
            <a:spLocks noGrp="1"/>
          </p:cNvSpPr>
          <p:nvPr>
            <p:ph idx="1"/>
          </p:nvPr>
        </p:nvSpPr>
        <p:spPr/>
        <p:txBody>
          <a:bodyPr>
            <a:normAutofit lnSpcReduction="10000"/>
          </a:bodyPr>
          <a:lstStyle/>
          <a:p>
            <a:pPr>
              <a:buFont typeface="Arial"/>
              <a:buChar char="•"/>
            </a:pPr>
            <a:r>
              <a:rPr lang="en-US" dirty="0" smtClean="0"/>
              <a:t>Bigger and fatter than mitochondria</a:t>
            </a:r>
          </a:p>
          <a:p>
            <a:pPr>
              <a:buFont typeface="Arial"/>
              <a:buChar char="•"/>
            </a:pPr>
            <a:r>
              <a:rPr lang="en-US" dirty="0" smtClean="0"/>
              <a:t>Site of photosynthesis</a:t>
            </a:r>
          </a:p>
          <a:p>
            <a:pPr>
              <a:buFont typeface="Arial"/>
              <a:buChar char="•"/>
            </a:pPr>
            <a:r>
              <a:rPr lang="en-US" dirty="0" smtClean="0"/>
              <a:t>Found in photosynthetic organisms (plant &amp; algae)</a:t>
            </a:r>
          </a:p>
          <a:p>
            <a:pPr>
              <a:buFont typeface="Arial"/>
              <a:buChar char="•"/>
            </a:pPr>
            <a:r>
              <a:rPr lang="en-US" dirty="0" smtClean="0"/>
              <a:t>Enclosed in a double membrane</a:t>
            </a:r>
          </a:p>
          <a:p>
            <a:pPr>
              <a:buFont typeface="Arial"/>
              <a:buChar char="•"/>
            </a:pPr>
            <a:r>
              <a:rPr lang="en-US" dirty="0" smtClean="0"/>
              <a:t>Thylakoid membranes are  folded into thylakoid disks</a:t>
            </a:r>
          </a:p>
          <a:p>
            <a:pPr lvl="1">
              <a:buFont typeface="Arial"/>
              <a:buChar char="•"/>
            </a:pPr>
            <a:r>
              <a:rPr lang="en-US" dirty="0" smtClean="0"/>
              <a:t>Stacked into piles of grana</a:t>
            </a:r>
          </a:p>
          <a:p>
            <a:pPr>
              <a:buFont typeface="Arial"/>
              <a:buChar char="•"/>
            </a:pPr>
            <a:r>
              <a:rPr lang="en-US" dirty="0" smtClean="0"/>
              <a:t>The space between the inner membrane and the thylakoid is called the </a:t>
            </a:r>
            <a:r>
              <a:rPr lang="en-US" dirty="0" err="1" smtClean="0"/>
              <a:t>stroma</a:t>
            </a:r>
            <a:endParaRPr lang="en-US" dirty="0" smtClean="0"/>
          </a:p>
          <a:p>
            <a:pPr>
              <a:buFont typeface="Arial"/>
              <a:buChar char="•"/>
            </a:pPr>
            <a:r>
              <a:rPr lang="en-US" dirty="0" smtClean="0"/>
              <a:t>Thylakoid membranes contain chlorophyll and stalk elements</a:t>
            </a:r>
            <a:endParaRPr lang="en-US" dirty="0"/>
          </a:p>
        </p:txBody>
      </p:sp>
    </p:spTree>
    <p:extLst>
      <p:ext uri="{BB962C8B-B14F-4D97-AF65-F5344CB8AC3E}">
        <p14:creationId xmlns:p14="http://schemas.microsoft.com/office/powerpoint/2010/main" val="2637425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Endoplasmic Reticulum</a:t>
            </a:r>
            <a:endParaRPr lang="en-US" dirty="0"/>
          </a:p>
        </p:txBody>
      </p:sp>
      <p:pic>
        <p:nvPicPr>
          <p:cNvPr id="7" name="Picture Placeholder 6"/>
          <p:cNvPicPr>
            <a:picLocks noGrp="1" noChangeAspect="1"/>
          </p:cNvPicPr>
          <p:nvPr>
            <p:ph type="pic" idx="1"/>
          </p:nvPr>
        </p:nvPicPr>
        <p:blipFill rotWithShape="1">
          <a:blip r:embed="rId2"/>
          <a:srcRect l="-5485" t="-1282" r="-3440" b="-2530"/>
          <a:stretch/>
        </p:blipFill>
        <p:spPr>
          <a:xfrm rot="-60000">
            <a:off x="1837549" y="550178"/>
            <a:ext cx="5196985" cy="3710185"/>
          </a:xfrm>
        </p:spPr>
      </p:pic>
      <p:sp>
        <p:nvSpPr>
          <p:cNvPr id="6" name="Text Placeholder 5"/>
          <p:cNvSpPr>
            <a:spLocks noGrp="1"/>
          </p:cNvSpPr>
          <p:nvPr>
            <p:ph type="body" sz="half" idx="2"/>
          </p:nvPr>
        </p:nvSpPr>
        <p:spPr/>
        <p:txBody>
          <a:bodyPr/>
          <a:lstStyle/>
          <a:p>
            <a:r>
              <a:rPr lang="en-US" dirty="0" smtClean="0"/>
              <a:t>Smooth and Rough ER</a:t>
            </a:r>
            <a:endParaRPr lang="en-US" dirty="0"/>
          </a:p>
        </p:txBody>
      </p:sp>
    </p:spTree>
    <p:extLst>
      <p:ext uri="{BB962C8B-B14F-4D97-AF65-F5344CB8AC3E}">
        <p14:creationId xmlns:p14="http://schemas.microsoft.com/office/powerpoint/2010/main" val="25562956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Chloroplasts cont’d</a:t>
            </a:r>
            <a:endParaRPr lang="en-US" dirty="0"/>
          </a:p>
        </p:txBody>
      </p:sp>
      <p:sp>
        <p:nvSpPr>
          <p:cNvPr id="3" name="Content Placeholder 2"/>
          <p:cNvSpPr>
            <a:spLocks noGrp="1"/>
          </p:cNvSpPr>
          <p:nvPr>
            <p:ph idx="1"/>
          </p:nvPr>
        </p:nvSpPr>
        <p:spPr/>
        <p:txBody>
          <a:bodyPr/>
          <a:lstStyle/>
          <a:p>
            <a:pPr>
              <a:buFont typeface="Arial"/>
              <a:buChar char="•"/>
            </a:pPr>
            <a:r>
              <a:rPr lang="en-US" dirty="0" smtClean="0"/>
              <a:t>Thylakoids are the site of photosynthesis and ATP synthesis</a:t>
            </a:r>
          </a:p>
          <a:p>
            <a:pPr>
              <a:buFont typeface="Arial"/>
              <a:buChar char="•"/>
            </a:pPr>
            <a:r>
              <a:rPr lang="en-US" dirty="0" smtClean="0"/>
              <a:t>Chloroplasts also contain</a:t>
            </a:r>
          </a:p>
          <a:p>
            <a:pPr lvl="1">
              <a:buFont typeface="Arial"/>
              <a:buChar char="•"/>
            </a:pPr>
            <a:r>
              <a:rPr lang="en-US" dirty="0" smtClean="0"/>
              <a:t>starch grains</a:t>
            </a:r>
          </a:p>
          <a:p>
            <a:pPr lvl="1">
              <a:buFont typeface="Arial"/>
              <a:buChar char="•"/>
            </a:pPr>
            <a:r>
              <a:rPr lang="en-US" dirty="0" smtClean="0"/>
              <a:t>Ribosomes</a:t>
            </a:r>
          </a:p>
          <a:p>
            <a:pPr lvl="1">
              <a:buFont typeface="Arial"/>
              <a:buChar char="•"/>
            </a:pPr>
            <a:r>
              <a:rPr lang="en-US" dirty="0" smtClean="0"/>
              <a:t>Circular DNA</a:t>
            </a:r>
            <a:endParaRPr lang="en-US" dirty="0"/>
          </a:p>
        </p:txBody>
      </p:sp>
    </p:spTree>
    <p:extLst>
      <p:ext uri="{BB962C8B-B14F-4D97-AF65-F5344CB8AC3E}">
        <p14:creationId xmlns:p14="http://schemas.microsoft.com/office/powerpoint/2010/main" val="3115296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6918" y="706056"/>
            <a:ext cx="3467100" cy="2336800"/>
          </a:xfrm>
          <a:prstGeom prst="rect">
            <a:avLst/>
          </a:prstGeom>
        </p:spPr>
      </p:pic>
      <p:pic>
        <p:nvPicPr>
          <p:cNvPr id="5" name="Picture 4"/>
          <p:cNvPicPr>
            <a:picLocks noChangeAspect="1"/>
          </p:cNvPicPr>
          <p:nvPr/>
        </p:nvPicPr>
        <p:blipFill>
          <a:blip r:embed="rId3"/>
          <a:stretch>
            <a:fillRect/>
          </a:stretch>
        </p:blipFill>
        <p:spPr>
          <a:xfrm>
            <a:off x="4214018" y="706056"/>
            <a:ext cx="3619500" cy="2247900"/>
          </a:xfrm>
          <a:prstGeom prst="rect">
            <a:avLst/>
          </a:prstGeom>
        </p:spPr>
      </p:pic>
      <p:pic>
        <p:nvPicPr>
          <p:cNvPr id="6" name="Picture 5"/>
          <p:cNvPicPr>
            <a:picLocks noChangeAspect="1"/>
          </p:cNvPicPr>
          <p:nvPr/>
        </p:nvPicPr>
        <p:blipFill>
          <a:blip r:embed="rId4"/>
          <a:stretch>
            <a:fillRect/>
          </a:stretch>
        </p:blipFill>
        <p:spPr>
          <a:xfrm>
            <a:off x="367794" y="3042856"/>
            <a:ext cx="3098800" cy="2628900"/>
          </a:xfrm>
          <a:prstGeom prst="rect">
            <a:avLst/>
          </a:prstGeom>
        </p:spPr>
      </p:pic>
      <p:pic>
        <p:nvPicPr>
          <p:cNvPr id="7" name="Picture 6"/>
          <p:cNvPicPr>
            <a:picLocks noChangeAspect="1"/>
          </p:cNvPicPr>
          <p:nvPr/>
        </p:nvPicPr>
        <p:blipFill>
          <a:blip r:embed="rId5"/>
          <a:stretch>
            <a:fillRect/>
          </a:stretch>
        </p:blipFill>
        <p:spPr>
          <a:xfrm>
            <a:off x="3656156" y="3167310"/>
            <a:ext cx="1600200" cy="2400300"/>
          </a:xfrm>
          <a:prstGeom prst="rect">
            <a:avLst/>
          </a:prstGeom>
        </p:spPr>
      </p:pic>
      <p:pic>
        <p:nvPicPr>
          <p:cNvPr id="8" name="Picture 7"/>
          <p:cNvPicPr>
            <a:picLocks noChangeAspect="1"/>
          </p:cNvPicPr>
          <p:nvPr/>
        </p:nvPicPr>
        <p:blipFill>
          <a:blip r:embed="rId6"/>
          <a:stretch>
            <a:fillRect/>
          </a:stretch>
        </p:blipFill>
        <p:spPr>
          <a:xfrm>
            <a:off x="5256356" y="3167310"/>
            <a:ext cx="3492500" cy="2324100"/>
          </a:xfrm>
          <a:prstGeom prst="rect">
            <a:avLst/>
          </a:prstGeom>
        </p:spPr>
      </p:pic>
    </p:spTree>
    <p:extLst>
      <p:ext uri="{BB962C8B-B14F-4D97-AF65-F5344CB8AC3E}">
        <p14:creationId xmlns:p14="http://schemas.microsoft.com/office/powerpoint/2010/main" val="1315360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Lysosomes</a:t>
            </a:r>
            <a:endParaRPr lang="en-US" dirty="0"/>
          </a:p>
        </p:txBody>
      </p:sp>
      <p:sp>
        <p:nvSpPr>
          <p:cNvPr id="3" name="Content Placeholder 2"/>
          <p:cNvSpPr>
            <a:spLocks noGrp="1"/>
          </p:cNvSpPr>
          <p:nvPr>
            <p:ph idx="1"/>
          </p:nvPr>
        </p:nvSpPr>
        <p:spPr/>
        <p:txBody>
          <a:bodyPr/>
          <a:lstStyle/>
          <a:p>
            <a:pPr>
              <a:buFont typeface="Arial"/>
              <a:buChar char="•"/>
            </a:pPr>
            <a:r>
              <a:rPr lang="en-US" dirty="0" smtClean="0"/>
              <a:t>Small membrane-bound vesicles</a:t>
            </a:r>
          </a:p>
          <a:p>
            <a:pPr>
              <a:buFont typeface="Arial"/>
              <a:buChar char="•"/>
            </a:pPr>
            <a:r>
              <a:rPr lang="en-US" dirty="0" smtClean="0"/>
              <a:t>Formed from RER containing a cocktail of digestive enzymes</a:t>
            </a:r>
          </a:p>
          <a:p>
            <a:pPr>
              <a:buFont typeface="Arial"/>
              <a:buChar char="•"/>
            </a:pPr>
            <a:r>
              <a:rPr lang="en-US" dirty="0" smtClean="0"/>
              <a:t>Break down unwanted chemicals, toxins, organelles or even whole cells  - recycling materials</a:t>
            </a:r>
          </a:p>
          <a:p>
            <a:pPr>
              <a:buFont typeface="Arial"/>
              <a:buChar char="•"/>
            </a:pPr>
            <a:r>
              <a:rPr lang="en-US" dirty="0" smtClean="0"/>
              <a:t>Can fuse with a feeding vacuole to digest its contents</a:t>
            </a:r>
            <a:endParaRPr lang="en-US" dirty="0"/>
          </a:p>
        </p:txBody>
      </p:sp>
    </p:spTree>
    <p:extLst>
      <p:ext uri="{BB962C8B-B14F-4D97-AF65-F5344CB8AC3E}">
        <p14:creationId xmlns:p14="http://schemas.microsoft.com/office/powerpoint/2010/main" val="3997491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78099" y="667588"/>
            <a:ext cx="3187700" cy="2552700"/>
          </a:xfrm>
          <a:prstGeom prst="rect">
            <a:avLst/>
          </a:prstGeom>
        </p:spPr>
      </p:pic>
      <p:pic>
        <p:nvPicPr>
          <p:cNvPr id="5" name="Picture 4"/>
          <p:cNvPicPr>
            <a:picLocks noChangeAspect="1"/>
          </p:cNvPicPr>
          <p:nvPr/>
        </p:nvPicPr>
        <p:blipFill>
          <a:blip r:embed="rId3"/>
          <a:stretch>
            <a:fillRect/>
          </a:stretch>
        </p:blipFill>
        <p:spPr>
          <a:xfrm>
            <a:off x="5708650" y="451688"/>
            <a:ext cx="2933700" cy="2768600"/>
          </a:xfrm>
          <a:prstGeom prst="rect">
            <a:avLst/>
          </a:prstGeom>
        </p:spPr>
      </p:pic>
      <p:pic>
        <p:nvPicPr>
          <p:cNvPr id="6" name="Picture 5"/>
          <p:cNvPicPr>
            <a:picLocks noChangeAspect="1"/>
          </p:cNvPicPr>
          <p:nvPr/>
        </p:nvPicPr>
        <p:blipFill>
          <a:blip r:embed="rId4"/>
          <a:stretch>
            <a:fillRect/>
          </a:stretch>
        </p:blipFill>
        <p:spPr>
          <a:xfrm>
            <a:off x="678099" y="3436188"/>
            <a:ext cx="3924300" cy="2070100"/>
          </a:xfrm>
          <a:prstGeom prst="rect">
            <a:avLst/>
          </a:prstGeom>
        </p:spPr>
      </p:pic>
      <p:pic>
        <p:nvPicPr>
          <p:cNvPr id="7" name="Picture 6"/>
          <p:cNvPicPr>
            <a:picLocks noChangeAspect="1"/>
          </p:cNvPicPr>
          <p:nvPr/>
        </p:nvPicPr>
        <p:blipFill>
          <a:blip r:embed="rId5"/>
          <a:stretch>
            <a:fillRect/>
          </a:stretch>
        </p:blipFill>
        <p:spPr>
          <a:xfrm>
            <a:off x="4565650" y="3512388"/>
            <a:ext cx="4076700" cy="1993900"/>
          </a:xfrm>
          <a:prstGeom prst="rect">
            <a:avLst/>
          </a:prstGeom>
        </p:spPr>
      </p:pic>
    </p:spTree>
    <p:extLst>
      <p:ext uri="{BB962C8B-B14F-4D97-AF65-F5344CB8AC3E}">
        <p14:creationId xmlns:p14="http://schemas.microsoft.com/office/powerpoint/2010/main" val="344055443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 membrane</a:t>
            </a:r>
            <a:endParaRPr lang="en-US" dirty="0"/>
          </a:p>
        </p:txBody>
      </p:sp>
      <p:sp>
        <p:nvSpPr>
          <p:cNvPr id="3" name="Content Placeholder 2"/>
          <p:cNvSpPr>
            <a:spLocks noGrp="1"/>
          </p:cNvSpPr>
          <p:nvPr>
            <p:ph idx="1"/>
          </p:nvPr>
        </p:nvSpPr>
        <p:spPr/>
        <p:txBody>
          <a:bodyPr/>
          <a:lstStyle/>
          <a:p>
            <a:pPr>
              <a:buFont typeface="Arial"/>
              <a:buChar char="•"/>
            </a:pPr>
            <a:r>
              <a:rPr lang="en-US" dirty="0" smtClean="0"/>
              <a:t>Also called plasma membrane or cell surface membrane</a:t>
            </a:r>
          </a:p>
          <a:p>
            <a:pPr>
              <a:buFont typeface="Arial"/>
              <a:buChar char="•"/>
            </a:pPr>
            <a:r>
              <a:rPr lang="en-US" dirty="0" smtClean="0"/>
              <a:t>Thin &amp; flexible</a:t>
            </a:r>
          </a:p>
          <a:p>
            <a:pPr>
              <a:buFont typeface="Arial"/>
              <a:buChar char="•"/>
            </a:pPr>
            <a:r>
              <a:rPr lang="en-US" dirty="0" smtClean="0"/>
              <a:t>Found around the outside of all cells</a:t>
            </a:r>
          </a:p>
          <a:p>
            <a:pPr>
              <a:buFont typeface="Arial"/>
              <a:buChar char="•"/>
            </a:pPr>
            <a:r>
              <a:rPr lang="en-US" dirty="0" smtClean="0"/>
              <a:t>Made of phospholipids, proteins and carbohydrates arranges in a fluid mosaic structure</a:t>
            </a:r>
          </a:p>
          <a:p>
            <a:pPr>
              <a:buFont typeface="Arial"/>
              <a:buChar char="•"/>
            </a:pPr>
            <a:r>
              <a:rPr lang="en-US" dirty="0" smtClean="0"/>
              <a:t>Separates the contents of the cell from the outside environment</a:t>
            </a:r>
          </a:p>
          <a:p>
            <a:pPr>
              <a:buFont typeface="Arial"/>
              <a:buChar char="•"/>
            </a:pPr>
            <a:r>
              <a:rPr lang="en-US" dirty="0" smtClean="0"/>
              <a:t>Controls the entry and exit of materials</a:t>
            </a:r>
            <a:endParaRPr lang="en-US" dirty="0"/>
          </a:p>
        </p:txBody>
      </p:sp>
    </p:spTree>
    <p:extLst>
      <p:ext uri="{BB962C8B-B14F-4D97-AF65-F5344CB8AC3E}">
        <p14:creationId xmlns:p14="http://schemas.microsoft.com/office/powerpoint/2010/main" val="33213338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mrothery.co.uk/images/Image70.gif"/>
          <p:cNvPicPr/>
          <p:nvPr/>
        </p:nvPicPr>
        <p:blipFill>
          <a:blip r:embed="rId2">
            <a:extLst>
              <a:ext uri="{28A0092B-C50C-407E-A947-70E740481C1C}">
                <a14:useLocalDpi xmlns:a14="http://schemas.microsoft.com/office/drawing/2010/main" val="0"/>
              </a:ext>
            </a:extLst>
          </a:blip>
          <a:srcRect/>
          <a:stretch>
            <a:fillRect/>
          </a:stretch>
        </p:blipFill>
        <p:spPr bwMode="auto">
          <a:xfrm>
            <a:off x="322256" y="265411"/>
            <a:ext cx="8473424" cy="6161298"/>
          </a:xfrm>
          <a:prstGeom prst="rect">
            <a:avLst/>
          </a:prstGeom>
          <a:noFill/>
          <a:ln>
            <a:noFill/>
          </a:ln>
        </p:spPr>
      </p:pic>
    </p:spTree>
    <p:extLst>
      <p:ext uri="{BB962C8B-B14F-4D97-AF65-F5344CB8AC3E}">
        <p14:creationId xmlns:p14="http://schemas.microsoft.com/office/powerpoint/2010/main" val="980933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 membrane cont’d</a:t>
            </a:r>
            <a:endParaRPr lang="en-US" dirty="0"/>
          </a:p>
        </p:txBody>
      </p:sp>
      <p:sp>
        <p:nvSpPr>
          <p:cNvPr id="3" name="Content Placeholder 2"/>
          <p:cNvSpPr>
            <a:spLocks noGrp="1"/>
          </p:cNvSpPr>
          <p:nvPr>
            <p:ph idx="1"/>
          </p:nvPr>
        </p:nvSpPr>
        <p:spPr/>
        <p:txBody>
          <a:bodyPr/>
          <a:lstStyle/>
          <a:p>
            <a:pPr>
              <a:buFont typeface="Arial"/>
              <a:buChar char="•"/>
            </a:pPr>
            <a:r>
              <a:rPr lang="en-US" dirty="0" smtClean="0"/>
              <a:t>Responsible for many properties of the cell</a:t>
            </a:r>
          </a:p>
          <a:p>
            <a:pPr>
              <a:buFont typeface="Arial"/>
              <a:buChar char="•"/>
            </a:pPr>
            <a:r>
              <a:rPr lang="en-US" dirty="0" smtClean="0"/>
              <a:t>Membranes that surround the nucleus and other organelle are almost identical to the cell membrane</a:t>
            </a:r>
            <a:endParaRPr lang="en-US" dirty="0"/>
          </a:p>
        </p:txBody>
      </p:sp>
    </p:spTree>
    <p:extLst>
      <p:ext uri="{BB962C8B-B14F-4D97-AF65-F5344CB8AC3E}">
        <p14:creationId xmlns:p14="http://schemas.microsoft.com/office/powerpoint/2010/main" val="24976898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Phospholipids</a:t>
            </a:r>
            <a:endParaRPr lang="en-US" dirty="0"/>
          </a:p>
        </p:txBody>
      </p:sp>
      <p:sp>
        <p:nvSpPr>
          <p:cNvPr id="3" name="Content Placeholder 2"/>
          <p:cNvSpPr>
            <a:spLocks noGrp="1"/>
          </p:cNvSpPr>
          <p:nvPr>
            <p:ph idx="1"/>
          </p:nvPr>
        </p:nvSpPr>
        <p:spPr/>
        <p:txBody>
          <a:bodyPr>
            <a:normAutofit/>
          </a:bodyPr>
          <a:lstStyle/>
          <a:p>
            <a:pPr>
              <a:buFont typeface="Arial"/>
              <a:buChar char="•"/>
            </a:pPr>
            <a:r>
              <a:rPr lang="en-US" b="1" dirty="0"/>
              <a:t>The phospholipids </a:t>
            </a:r>
            <a:r>
              <a:rPr lang="en-US" dirty="0"/>
              <a:t>are arranged in a </a:t>
            </a:r>
            <a:r>
              <a:rPr lang="en-US" u="sng" dirty="0"/>
              <a:t>bilayer</a:t>
            </a:r>
            <a:r>
              <a:rPr lang="en-US" dirty="0"/>
              <a:t>, </a:t>
            </a:r>
            <a:endParaRPr lang="en-US" dirty="0" smtClean="0"/>
          </a:p>
          <a:p>
            <a:pPr>
              <a:buFont typeface="Arial"/>
              <a:buChar char="•"/>
            </a:pPr>
            <a:r>
              <a:rPr lang="en-US" dirty="0" smtClean="0"/>
              <a:t>polar</a:t>
            </a:r>
            <a:r>
              <a:rPr lang="en-US" dirty="0"/>
              <a:t>, hydrophilic phosphate heads facing outwards</a:t>
            </a:r>
            <a:r>
              <a:rPr lang="en-US" dirty="0" smtClean="0"/>
              <a:t>,</a:t>
            </a:r>
          </a:p>
          <a:p>
            <a:pPr>
              <a:buFont typeface="Arial"/>
              <a:buChar char="•"/>
            </a:pPr>
            <a:r>
              <a:rPr lang="en-US" dirty="0" smtClean="0"/>
              <a:t>non</a:t>
            </a:r>
            <a:r>
              <a:rPr lang="en-US" dirty="0"/>
              <a:t>-polar, hydrophobic fatty acid tails facing each other in the middle of the bilayer. </a:t>
            </a:r>
            <a:endParaRPr lang="en-US" dirty="0" smtClean="0"/>
          </a:p>
        </p:txBody>
      </p:sp>
    </p:spTree>
    <p:extLst>
      <p:ext uri="{BB962C8B-B14F-4D97-AF65-F5344CB8AC3E}">
        <p14:creationId xmlns:p14="http://schemas.microsoft.com/office/powerpoint/2010/main" val="41463250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buFont typeface="Arial"/>
              <a:buChar char="•"/>
            </a:pPr>
            <a:r>
              <a:rPr lang="en-US" dirty="0"/>
              <a:t>This hydrophobic layer acts as a barrier to all but the smallest </a:t>
            </a:r>
            <a:r>
              <a:rPr lang="en-US" dirty="0" smtClean="0"/>
              <a:t>molecules </a:t>
            </a:r>
          </a:p>
          <a:p>
            <a:pPr>
              <a:buFont typeface="Arial"/>
              <a:buChar char="•"/>
            </a:pPr>
            <a:r>
              <a:rPr lang="en-US" dirty="0" smtClean="0"/>
              <a:t>effectively </a:t>
            </a:r>
            <a:r>
              <a:rPr lang="en-US" dirty="0"/>
              <a:t>isolating the two sides of the membrane. </a:t>
            </a:r>
            <a:endParaRPr lang="en-US" dirty="0" smtClean="0"/>
          </a:p>
          <a:p>
            <a:pPr>
              <a:buFont typeface="Arial"/>
              <a:buChar char="•"/>
            </a:pPr>
            <a:r>
              <a:rPr lang="en-US" dirty="0" smtClean="0"/>
              <a:t>Different </a:t>
            </a:r>
            <a:r>
              <a:rPr lang="en-US" dirty="0"/>
              <a:t>kinds of membranes can contain phospholipids with different fatty acids, affecting the </a:t>
            </a:r>
            <a:endParaRPr lang="en-US" dirty="0" smtClean="0"/>
          </a:p>
          <a:p>
            <a:pPr lvl="1">
              <a:buFont typeface="Arial"/>
              <a:buChar char="•"/>
            </a:pPr>
            <a:r>
              <a:rPr lang="en-US" dirty="0" smtClean="0"/>
              <a:t>strength and</a:t>
            </a:r>
          </a:p>
          <a:p>
            <a:pPr lvl="1">
              <a:buFont typeface="Arial"/>
              <a:buChar char="•"/>
            </a:pPr>
            <a:r>
              <a:rPr lang="en-US" dirty="0" smtClean="0"/>
              <a:t>flexibility </a:t>
            </a:r>
            <a:r>
              <a:rPr lang="en-US" dirty="0"/>
              <a:t>of the membrane</a:t>
            </a:r>
            <a:r>
              <a:rPr lang="en-US" dirty="0" smtClean="0"/>
              <a:t>,</a:t>
            </a:r>
          </a:p>
          <a:p>
            <a:pPr>
              <a:buFont typeface="Arial"/>
              <a:buChar char="•"/>
            </a:pPr>
            <a:r>
              <a:rPr lang="en-US" dirty="0"/>
              <a:t>A</a:t>
            </a:r>
            <a:r>
              <a:rPr lang="en-US" dirty="0" smtClean="0"/>
              <a:t>nimal </a:t>
            </a:r>
            <a:r>
              <a:rPr lang="en-US" dirty="0"/>
              <a:t>cell membranes also contain cholesterol linking the fatty acids together and so </a:t>
            </a:r>
            <a:r>
              <a:rPr lang="en-US" dirty="0" err="1"/>
              <a:t>stabilising</a:t>
            </a:r>
            <a:r>
              <a:rPr lang="en-US" dirty="0"/>
              <a:t> and strengthening the membrane.</a:t>
            </a:r>
          </a:p>
          <a:p>
            <a:pPr>
              <a:buFont typeface="Arial"/>
              <a:buChar char="•"/>
            </a:pPr>
            <a:endParaRPr lang="en-US" dirty="0"/>
          </a:p>
        </p:txBody>
      </p:sp>
    </p:spTree>
    <p:extLst>
      <p:ext uri="{BB962C8B-B14F-4D97-AF65-F5344CB8AC3E}">
        <p14:creationId xmlns:p14="http://schemas.microsoft.com/office/powerpoint/2010/main" val="16433060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Proteins</a:t>
            </a:r>
            <a:endParaRPr lang="en-US" dirty="0"/>
          </a:p>
        </p:txBody>
      </p:sp>
      <p:sp>
        <p:nvSpPr>
          <p:cNvPr id="3" name="Content Placeholder 2"/>
          <p:cNvSpPr>
            <a:spLocks noGrp="1"/>
          </p:cNvSpPr>
          <p:nvPr>
            <p:ph idx="1"/>
          </p:nvPr>
        </p:nvSpPr>
        <p:spPr/>
        <p:txBody>
          <a:bodyPr>
            <a:normAutofit fontScale="92500" lnSpcReduction="10000"/>
          </a:bodyPr>
          <a:lstStyle/>
          <a:p>
            <a:pPr>
              <a:buFont typeface="Arial"/>
              <a:buChar char="•"/>
            </a:pPr>
            <a:r>
              <a:rPr lang="en-US" dirty="0"/>
              <a:t>usually span from one side of the phospholipid bilayer to the other (</a:t>
            </a:r>
            <a:r>
              <a:rPr lang="en-US" u="sng" dirty="0"/>
              <a:t>intrinsic proteins</a:t>
            </a:r>
            <a:r>
              <a:rPr lang="en-US" dirty="0"/>
              <a:t>), </a:t>
            </a:r>
            <a:endParaRPr lang="en-US" dirty="0" smtClean="0"/>
          </a:p>
          <a:p>
            <a:pPr>
              <a:buFont typeface="Arial"/>
              <a:buChar char="•"/>
            </a:pPr>
            <a:r>
              <a:rPr lang="en-US" dirty="0" smtClean="0"/>
              <a:t>but </a:t>
            </a:r>
            <a:r>
              <a:rPr lang="en-US" dirty="0"/>
              <a:t>can also sit on one of the surfaces (</a:t>
            </a:r>
            <a:r>
              <a:rPr lang="en-US" u="sng" dirty="0"/>
              <a:t>extrinsic proteins</a:t>
            </a:r>
            <a:r>
              <a:rPr lang="en-US" dirty="0"/>
              <a:t>). </a:t>
            </a:r>
            <a:endParaRPr lang="en-US" dirty="0" smtClean="0"/>
          </a:p>
          <a:p>
            <a:pPr>
              <a:buFont typeface="Arial"/>
              <a:buChar char="•"/>
            </a:pPr>
            <a:r>
              <a:rPr lang="en-US" dirty="0" smtClean="0"/>
              <a:t>They </a:t>
            </a:r>
            <a:r>
              <a:rPr lang="en-US" dirty="0"/>
              <a:t>can slide around the membrane very quickly and collide with each other, but can never flip from one side to the other</a:t>
            </a:r>
            <a:r>
              <a:rPr lang="en-US" dirty="0" smtClean="0"/>
              <a:t>.</a:t>
            </a:r>
          </a:p>
          <a:p>
            <a:pPr>
              <a:buFont typeface="Arial"/>
              <a:buChar char="•"/>
            </a:pPr>
            <a:r>
              <a:rPr lang="en-US" dirty="0" smtClean="0"/>
              <a:t>have </a:t>
            </a:r>
            <a:r>
              <a:rPr lang="en-US" dirty="0"/>
              <a:t>hydrophilic amino acids in contact with the water on the outside of membranes, and hydrophobic amino acids in contact with the fatty chains inside the membrane. </a:t>
            </a:r>
            <a:endParaRPr lang="en-US" dirty="0" smtClean="0"/>
          </a:p>
          <a:p>
            <a:pPr>
              <a:buFont typeface="Arial"/>
              <a:buChar char="•"/>
            </a:pPr>
            <a:r>
              <a:rPr lang="en-US" dirty="0" smtClean="0"/>
              <a:t>comprise </a:t>
            </a:r>
            <a:r>
              <a:rPr lang="en-US" dirty="0"/>
              <a:t>about 50% of the mass of membranes, and are responsible for most of the membrane's properties. </a:t>
            </a:r>
          </a:p>
        </p:txBody>
      </p:sp>
    </p:spTree>
    <p:extLst>
      <p:ext uri="{BB962C8B-B14F-4D97-AF65-F5344CB8AC3E}">
        <p14:creationId xmlns:p14="http://schemas.microsoft.com/office/powerpoint/2010/main" val="3536246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srcRect t="9312" b="9312"/>
          <a:stretch>
            <a:fillRect/>
          </a:stretch>
        </p:blipFill>
        <p:spPr>
          <a:xfrm>
            <a:off x="551397" y="467465"/>
            <a:ext cx="3824288" cy="2190750"/>
          </a:xfrm>
        </p:spPr>
      </p:pic>
      <p:pic>
        <p:nvPicPr>
          <p:cNvPr id="5" name="Picture 4"/>
          <p:cNvPicPr>
            <a:picLocks noChangeAspect="1"/>
          </p:cNvPicPr>
          <p:nvPr/>
        </p:nvPicPr>
        <p:blipFill>
          <a:blip r:embed="rId4"/>
          <a:stretch>
            <a:fillRect/>
          </a:stretch>
        </p:blipFill>
        <p:spPr>
          <a:xfrm>
            <a:off x="4778775" y="467465"/>
            <a:ext cx="3720188" cy="2790141"/>
          </a:xfrm>
          <a:prstGeom prst="rect">
            <a:avLst/>
          </a:prstGeom>
        </p:spPr>
      </p:pic>
      <p:pic>
        <p:nvPicPr>
          <p:cNvPr id="6" name="Picture 5"/>
          <p:cNvPicPr>
            <a:picLocks noChangeAspect="1"/>
          </p:cNvPicPr>
          <p:nvPr/>
        </p:nvPicPr>
        <p:blipFill>
          <a:blip r:embed="rId5"/>
          <a:stretch>
            <a:fillRect/>
          </a:stretch>
        </p:blipFill>
        <p:spPr>
          <a:xfrm>
            <a:off x="551397" y="2990221"/>
            <a:ext cx="3625853" cy="3251181"/>
          </a:xfrm>
          <a:prstGeom prst="rect">
            <a:avLst/>
          </a:prstGeom>
        </p:spPr>
      </p:pic>
      <p:pic>
        <p:nvPicPr>
          <p:cNvPr id="7" name="Picture 6"/>
          <p:cNvPicPr>
            <a:picLocks noChangeAspect="1"/>
          </p:cNvPicPr>
          <p:nvPr/>
        </p:nvPicPr>
        <p:blipFill>
          <a:blip r:embed="rId6"/>
          <a:stretch>
            <a:fillRect/>
          </a:stretch>
        </p:blipFill>
        <p:spPr>
          <a:xfrm>
            <a:off x="4688963" y="3257606"/>
            <a:ext cx="3810000" cy="3022600"/>
          </a:xfrm>
          <a:prstGeom prst="rect">
            <a:avLst/>
          </a:prstGeom>
        </p:spPr>
      </p:pic>
    </p:spTree>
    <p:extLst>
      <p:ext uri="{BB962C8B-B14F-4D97-AF65-F5344CB8AC3E}">
        <p14:creationId xmlns:p14="http://schemas.microsoft.com/office/powerpoint/2010/main" val="192692353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Proteins cont’d</a:t>
            </a:r>
            <a:endParaRPr lang="en-US" dirty="0"/>
          </a:p>
        </p:txBody>
      </p:sp>
      <p:sp>
        <p:nvSpPr>
          <p:cNvPr id="3" name="Content Placeholder 2"/>
          <p:cNvSpPr>
            <a:spLocks noGrp="1"/>
          </p:cNvSpPr>
          <p:nvPr>
            <p:ph idx="1"/>
          </p:nvPr>
        </p:nvSpPr>
        <p:spPr/>
        <p:txBody>
          <a:bodyPr>
            <a:normAutofit/>
          </a:bodyPr>
          <a:lstStyle/>
          <a:p>
            <a:pPr lvl="0">
              <a:buFont typeface="Arial"/>
              <a:buChar char="•"/>
            </a:pPr>
            <a:r>
              <a:rPr lang="en-US" dirty="0"/>
              <a:t>Proteins that span the membrane are usually involved in transporting substances across the membrane </a:t>
            </a:r>
            <a:endParaRPr lang="en-US" dirty="0" smtClean="0"/>
          </a:p>
          <a:p>
            <a:pPr lvl="0">
              <a:buFont typeface="Arial"/>
              <a:buChar char="•"/>
            </a:pPr>
            <a:r>
              <a:rPr lang="en-US" dirty="0" smtClean="0"/>
              <a:t>Proteins </a:t>
            </a:r>
            <a:r>
              <a:rPr lang="en-US" dirty="0"/>
              <a:t>on the inside surface of cell membranes are often attached to the cytoskeleton and are involved in maintaining the cell's shape, or in cell motility. </a:t>
            </a:r>
            <a:endParaRPr lang="en-US" dirty="0" smtClean="0"/>
          </a:p>
          <a:p>
            <a:pPr lvl="0">
              <a:buFont typeface="Arial"/>
              <a:buChar char="•"/>
            </a:pPr>
            <a:r>
              <a:rPr lang="en-US" dirty="0" smtClean="0"/>
              <a:t>They </a:t>
            </a:r>
            <a:r>
              <a:rPr lang="en-US" dirty="0"/>
              <a:t>may also be enzymes, </a:t>
            </a:r>
            <a:r>
              <a:rPr lang="en-US" dirty="0" err="1"/>
              <a:t>catalysing</a:t>
            </a:r>
            <a:r>
              <a:rPr lang="en-US" dirty="0"/>
              <a:t> reactions in the cytoplasm. </a:t>
            </a:r>
          </a:p>
        </p:txBody>
      </p:sp>
    </p:spTree>
    <p:extLst>
      <p:ext uri="{BB962C8B-B14F-4D97-AF65-F5344CB8AC3E}">
        <p14:creationId xmlns:p14="http://schemas.microsoft.com/office/powerpoint/2010/main" val="1536284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Proteins cont’d</a:t>
            </a:r>
            <a:endParaRPr lang="en-US" dirty="0"/>
          </a:p>
        </p:txBody>
      </p:sp>
      <p:sp>
        <p:nvSpPr>
          <p:cNvPr id="3" name="Content Placeholder 2"/>
          <p:cNvSpPr>
            <a:spLocks noGrp="1"/>
          </p:cNvSpPr>
          <p:nvPr>
            <p:ph idx="1"/>
          </p:nvPr>
        </p:nvSpPr>
        <p:spPr/>
        <p:txBody>
          <a:bodyPr/>
          <a:lstStyle/>
          <a:p>
            <a:pPr lvl="0">
              <a:buFont typeface="Arial"/>
              <a:buChar char="•"/>
            </a:pPr>
            <a:r>
              <a:rPr lang="en-US" dirty="0"/>
              <a:t>Proteins on the outside surface of cell membranes can act as </a:t>
            </a:r>
            <a:r>
              <a:rPr lang="en-US" u="sng" dirty="0"/>
              <a:t>receptors</a:t>
            </a:r>
            <a:r>
              <a:rPr lang="en-US" dirty="0"/>
              <a:t> by having a specific binding site where hormones or other chemicals can bind. </a:t>
            </a:r>
            <a:endParaRPr lang="en-US" dirty="0" smtClean="0"/>
          </a:p>
          <a:p>
            <a:pPr lvl="0">
              <a:buFont typeface="Arial"/>
              <a:buChar char="•"/>
            </a:pPr>
            <a:r>
              <a:rPr lang="en-US" dirty="0" smtClean="0"/>
              <a:t>This </a:t>
            </a:r>
            <a:r>
              <a:rPr lang="en-US" dirty="0"/>
              <a:t>binding then triggers other events in the cell. </a:t>
            </a:r>
            <a:endParaRPr lang="en-US" dirty="0" smtClean="0"/>
          </a:p>
          <a:p>
            <a:pPr lvl="0">
              <a:buFont typeface="Arial"/>
              <a:buChar char="•"/>
            </a:pPr>
            <a:r>
              <a:rPr lang="en-US" dirty="0" smtClean="0"/>
              <a:t>They </a:t>
            </a:r>
            <a:r>
              <a:rPr lang="en-US" dirty="0"/>
              <a:t>may also be involved in cell </a:t>
            </a:r>
            <a:r>
              <a:rPr lang="en-US" dirty="0" err="1"/>
              <a:t>signalling</a:t>
            </a:r>
            <a:r>
              <a:rPr lang="en-US" dirty="0"/>
              <a:t> and cell recognition, </a:t>
            </a:r>
            <a:r>
              <a:rPr lang="en-US" dirty="0" smtClean="0"/>
              <a:t>or</a:t>
            </a:r>
          </a:p>
          <a:p>
            <a:pPr lvl="0">
              <a:buFont typeface="Arial"/>
              <a:buChar char="•"/>
            </a:pPr>
            <a:r>
              <a:rPr lang="en-US" dirty="0" smtClean="0"/>
              <a:t>they </a:t>
            </a:r>
            <a:r>
              <a:rPr lang="en-US" dirty="0"/>
              <a:t>may be enzymes, such as maltase in the small intestine (more in digestion). </a:t>
            </a:r>
          </a:p>
        </p:txBody>
      </p:sp>
    </p:spTree>
    <p:extLst>
      <p:ext uri="{BB962C8B-B14F-4D97-AF65-F5344CB8AC3E}">
        <p14:creationId xmlns:p14="http://schemas.microsoft.com/office/powerpoint/2010/main" val="16505751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Carbohydrates</a:t>
            </a:r>
            <a:endParaRPr lang="en-US" dirty="0"/>
          </a:p>
        </p:txBody>
      </p:sp>
      <p:sp>
        <p:nvSpPr>
          <p:cNvPr id="3" name="Content Placeholder 2"/>
          <p:cNvSpPr>
            <a:spLocks noGrp="1"/>
          </p:cNvSpPr>
          <p:nvPr>
            <p:ph idx="1"/>
          </p:nvPr>
        </p:nvSpPr>
        <p:spPr/>
        <p:txBody>
          <a:bodyPr>
            <a:normAutofit fontScale="92500" lnSpcReduction="10000"/>
          </a:bodyPr>
          <a:lstStyle/>
          <a:p>
            <a:pPr>
              <a:buFont typeface="Arial"/>
              <a:buChar char="•"/>
            </a:pPr>
            <a:r>
              <a:rPr lang="en-US" dirty="0"/>
              <a:t>found on the outer surface of all eukaryotic cell membranes, </a:t>
            </a:r>
            <a:endParaRPr lang="en-US" dirty="0" smtClean="0"/>
          </a:p>
          <a:p>
            <a:pPr>
              <a:buFont typeface="Arial"/>
              <a:buChar char="•"/>
            </a:pPr>
            <a:r>
              <a:rPr lang="en-US" dirty="0" smtClean="0"/>
              <a:t>are </a:t>
            </a:r>
            <a:r>
              <a:rPr lang="en-US" dirty="0"/>
              <a:t>usually attached to the membrane proteins. </a:t>
            </a:r>
            <a:endParaRPr lang="en-US" dirty="0" smtClean="0"/>
          </a:p>
          <a:p>
            <a:pPr>
              <a:buFont typeface="Arial"/>
              <a:buChar char="•"/>
            </a:pPr>
            <a:r>
              <a:rPr lang="en-US" dirty="0" smtClean="0"/>
              <a:t>Proteins </a:t>
            </a:r>
            <a:r>
              <a:rPr lang="en-US" dirty="0"/>
              <a:t>with carbohydrates attached are called </a:t>
            </a:r>
            <a:r>
              <a:rPr lang="en-US" u="sng" dirty="0"/>
              <a:t>glycoproteins.</a:t>
            </a:r>
            <a:r>
              <a:rPr lang="en-US" dirty="0"/>
              <a:t> </a:t>
            </a:r>
            <a:endParaRPr lang="en-US" dirty="0" smtClean="0"/>
          </a:p>
          <a:p>
            <a:pPr>
              <a:buFont typeface="Arial"/>
              <a:buChar char="•"/>
            </a:pPr>
            <a:r>
              <a:rPr lang="en-US" dirty="0" smtClean="0"/>
              <a:t>The </a:t>
            </a:r>
            <a:r>
              <a:rPr lang="en-US" dirty="0"/>
              <a:t>carbohydrates are short polysaccharides composed of a variety of different </a:t>
            </a:r>
            <a:r>
              <a:rPr lang="en-US" dirty="0" err="1"/>
              <a:t>monosaccharides</a:t>
            </a:r>
            <a:r>
              <a:rPr lang="en-US" dirty="0"/>
              <a:t>, and form a </a:t>
            </a:r>
            <a:r>
              <a:rPr lang="en-US" u="sng" dirty="0"/>
              <a:t>cell coat</a:t>
            </a:r>
            <a:r>
              <a:rPr lang="en-US" dirty="0"/>
              <a:t> or </a:t>
            </a:r>
            <a:r>
              <a:rPr lang="en-US" u="sng" dirty="0" err="1"/>
              <a:t>glycocalyx</a:t>
            </a:r>
            <a:r>
              <a:rPr lang="en-US" dirty="0"/>
              <a:t> outside the cell membrane. </a:t>
            </a:r>
            <a:endParaRPr lang="en-US" dirty="0" smtClean="0"/>
          </a:p>
          <a:p>
            <a:pPr>
              <a:buFont typeface="Arial"/>
              <a:buChar char="•"/>
            </a:pPr>
            <a:r>
              <a:rPr lang="en-US" dirty="0" smtClean="0"/>
              <a:t>The </a:t>
            </a:r>
            <a:r>
              <a:rPr lang="en-US" dirty="0" err="1"/>
              <a:t>glycocalyx</a:t>
            </a:r>
            <a:r>
              <a:rPr lang="en-US" dirty="0"/>
              <a:t> is involved in protection and cell recognition, and antigens such as the ABO antigens on blood cells are usually cell-surface glycoproteins</a:t>
            </a:r>
            <a:r>
              <a:rPr lang="en-US" dirty="0" smtClean="0"/>
              <a:t>.</a:t>
            </a:r>
            <a:endParaRPr lang="en-US" dirty="0"/>
          </a:p>
        </p:txBody>
      </p:sp>
    </p:spTree>
    <p:extLst>
      <p:ext uri="{BB962C8B-B14F-4D97-AF65-F5344CB8AC3E}">
        <p14:creationId xmlns:p14="http://schemas.microsoft.com/office/powerpoint/2010/main" val="192630478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Nucleus</a:t>
            </a:r>
            <a:endParaRPr lang="en-US" dirty="0"/>
          </a:p>
        </p:txBody>
      </p:sp>
      <p:sp>
        <p:nvSpPr>
          <p:cNvPr id="3" name="Content Placeholder 2"/>
          <p:cNvSpPr>
            <a:spLocks noGrp="1"/>
          </p:cNvSpPr>
          <p:nvPr>
            <p:ph idx="1"/>
          </p:nvPr>
        </p:nvSpPr>
        <p:spPr/>
        <p:txBody>
          <a:bodyPr>
            <a:normAutofit/>
          </a:bodyPr>
          <a:lstStyle/>
          <a:p>
            <a:pPr>
              <a:buFont typeface="Arial"/>
              <a:buChar char="•"/>
            </a:pPr>
            <a:r>
              <a:rPr lang="en-US" dirty="0"/>
              <a:t>This is the largest organelle. </a:t>
            </a:r>
            <a:endParaRPr lang="en-US" dirty="0" smtClean="0"/>
          </a:p>
          <a:p>
            <a:pPr>
              <a:buFont typeface="Arial"/>
              <a:buChar char="•"/>
            </a:pPr>
            <a:r>
              <a:rPr lang="en-US" dirty="0" smtClean="0"/>
              <a:t>Surrounded </a:t>
            </a:r>
            <a:r>
              <a:rPr lang="en-US" dirty="0"/>
              <a:t>by a </a:t>
            </a:r>
            <a:r>
              <a:rPr lang="en-US" u="sng" dirty="0"/>
              <a:t>nuclear envelope</a:t>
            </a:r>
            <a:r>
              <a:rPr lang="en-US" dirty="0"/>
              <a:t>, which is a double membrane with </a:t>
            </a:r>
            <a:r>
              <a:rPr lang="en-US" u="sng" dirty="0"/>
              <a:t>nuclear pores</a:t>
            </a:r>
            <a:r>
              <a:rPr lang="en-US" dirty="0"/>
              <a:t> - large holes containing proteins that control the exit of substances such as RNA from the nucleus. </a:t>
            </a:r>
            <a:endParaRPr lang="en-US" dirty="0" smtClean="0"/>
          </a:p>
        </p:txBody>
      </p:sp>
    </p:spTree>
    <p:extLst>
      <p:ext uri="{BB962C8B-B14F-4D97-AF65-F5344CB8AC3E}">
        <p14:creationId xmlns:p14="http://schemas.microsoft.com/office/powerpoint/2010/main" val="10742574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Nucleus cont’d</a:t>
            </a:r>
            <a:endParaRPr lang="en-US" dirty="0"/>
          </a:p>
        </p:txBody>
      </p:sp>
      <p:sp>
        <p:nvSpPr>
          <p:cNvPr id="3" name="Content Placeholder 2"/>
          <p:cNvSpPr>
            <a:spLocks noGrp="1"/>
          </p:cNvSpPr>
          <p:nvPr>
            <p:ph idx="1"/>
          </p:nvPr>
        </p:nvSpPr>
        <p:spPr/>
        <p:txBody>
          <a:bodyPr/>
          <a:lstStyle/>
          <a:p>
            <a:pPr>
              <a:buFont typeface="Arial"/>
              <a:buChar char="•"/>
            </a:pPr>
            <a:r>
              <a:rPr lang="en-US" dirty="0"/>
              <a:t>The interior is called the </a:t>
            </a:r>
            <a:r>
              <a:rPr lang="en-US" u="sng" dirty="0"/>
              <a:t>nucleoplasm</a:t>
            </a:r>
            <a:r>
              <a:rPr lang="en-US" dirty="0"/>
              <a:t>, which is full of </a:t>
            </a:r>
            <a:r>
              <a:rPr lang="en-US" u="sng" dirty="0"/>
              <a:t>chromatin</a:t>
            </a:r>
            <a:r>
              <a:rPr lang="en-US" dirty="0"/>
              <a:t>- a DNA/protein complex containing the genes. </a:t>
            </a:r>
          </a:p>
          <a:p>
            <a:pPr>
              <a:buFont typeface="Arial"/>
              <a:buChar char="•"/>
            </a:pPr>
            <a:r>
              <a:rPr lang="en-US" dirty="0"/>
              <a:t>During cell division the chromatin becomes condensed into discrete observable </a:t>
            </a:r>
            <a:r>
              <a:rPr lang="en-US" u="sng" dirty="0"/>
              <a:t>chromosomes</a:t>
            </a:r>
            <a:r>
              <a:rPr lang="en-US" dirty="0" smtClean="0"/>
              <a:t>.</a:t>
            </a:r>
          </a:p>
          <a:p>
            <a:pPr>
              <a:buFont typeface="Arial"/>
              <a:buChar char="•"/>
            </a:pPr>
            <a:r>
              <a:rPr lang="en-US" dirty="0" smtClean="0"/>
              <a:t> </a:t>
            </a:r>
            <a:r>
              <a:rPr lang="en-US" dirty="0"/>
              <a:t>The </a:t>
            </a:r>
            <a:r>
              <a:rPr lang="en-US" u="sng" dirty="0"/>
              <a:t>nucleolus</a:t>
            </a:r>
            <a:r>
              <a:rPr lang="en-US" dirty="0"/>
              <a:t> is a dark region of chromatin, involved in making ribosomes. </a:t>
            </a:r>
          </a:p>
          <a:p>
            <a:pPr>
              <a:buFont typeface="Arial"/>
              <a:buChar char="•"/>
            </a:pPr>
            <a:endParaRPr lang="en-US" dirty="0"/>
          </a:p>
        </p:txBody>
      </p:sp>
    </p:spTree>
    <p:extLst>
      <p:ext uri="{BB962C8B-B14F-4D97-AF65-F5344CB8AC3E}">
        <p14:creationId xmlns:p14="http://schemas.microsoft.com/office/powerpoint/2010/main" val="157478858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Cytoskeleton</a:t>
            </a:r>
            <a:endParaRPr lang="en-US" dirty="0"/>
          </a:p>
        </p:txBody>
      </p:sp>
      <p:sp>
        <p:nvSpPr>
          <p:cNvPr id="3" name="Content Placeholder 2"/>
          <p:cNvSpPr>
            <a:spLocks noGrp="1"/>
          </p:cNvSpPr>
          <p:nvPr>
            <p:ph idx="1"/>
          </p:nvPr>
        </p:nvSpPr>
        <p:spPr>
          <a:xfrm>
            <a:off x="551280" y="2038388"/>
            <a:ext cx="8041440" cy="4407279"/>
          </a:xfrm>
        </p:spPr>
        <p:txBody>
          <a:bodyPr>
            <a:normAutofit/>
          </a:bodyPr>
          <a:lstStyle/>
          <a:p>
            <a:pPr>
              <a:buFont typeface="Arial"/>
              <a:buChar char="•"/>
            </a:pPr>
            <a:r>
              <a:rPr lang="en-US" dirty="0"/>
              <a:t>This is a network of protein </a:t>
            </a:r>
            <a:r>
              <a:rPr lang="en-US" dirty="0" err="1"/>
              <a:t>fibres</a:t>
            </a:r>
            <a:r>
              <a:rPr lang="en-US" dirty="0"/>
              <a:t> extending throughout all eukaryotic cells, used for support, transport and motility</a:t>
            </a:r>
            <a:r>
              <a:rPr lang="en-US" dirty="0"/>
              <a:t> </a:t>
            </a:r>
            <a:endParaRPr lang="en-US" dirty="0" smtClean="0"/>
          </a:p>
          <a:p>
            <a:pPr>
              <a:buFont typeface="Arial"/>
              <a:buChar char="•"/>
            </a:pPr>
            <a:r>
              <a:rPr lang="en-US" dirty="0"/>
              <a:t>The cytoskeleton is attached to the cell membrane and gives the cell its shape, as well as holding all the organelles in position</a:t>
            </a:r>
            <a:r>
              <a:rPr lang="en-US" dirty="0"/>
              <a:t> </a:t>
            </a:r>
            <a:endParaRPr lang="en-US" dirty="0" smtClean="0"/>
          </a:p>
          <a:p>
            <a:pPr>
              <a:buFont typeface="Arial"/>
              <a:buChar char="•"/>
            </a:pPr>
            <a:r>
              <a:rPr lang="en-US" dirty="0"/>
              <a:t>There are three types of protein </a:t>
            </a:r>
            <a:r>
              <a:rPr lang="en-US" dirty="0" err="1"/>
              <a:t>fibres</a:t>
            </a:r>
            <a:r>
              <a:rPr lang="en-US" dirty="0"/>
              <a:t> (</a:t>
            </a:r>
            <a:r>
              <a:rPr lang="en-US" u="sng" dirty="0"/>
              <a:t>microfilaments</a:t>
            </a:r>
            <a:r>
              <a:rPr lang="en-US" dirty="0"/>
              <a:t>, </a:t>
            </a:r>
            <a:r>
              <a:rPr lang="en-US" u="sng" dirty="0"/>
              <a:t>intermediate filaments</a:t>
            </a:r>
            <a:r>
              <a:rPr lang="en-US" dirty="0"/>
              <a:t> and </a:t>
            </a:r>
            <a:r>
              <a:rPr lang="en-US" u="sng" dirty="0"/>
              <a:t>microtubules</a:t>
            </a:r>
            <a:r>
              <a:rPr lang="en-US" dirty="0"/>
              <a:t>), and each has a corresponding </a:t>
            </a:r>
            <a:r>
              <a:rPr lang="en-US" u="sng" dirty="0"/>
              <a:t>motor protein</a:t>
            </a:r>
            <a:r>
              <a:rPr lang="en-US" dirty="0"/>
              <a:t> that can move along the </a:t>
            </a:r>
            <a:r>
              <a:rPr lang="en-US" dirty="0" err="1"/>
              <a:t>fibre</a:t>
            </a:r>
            <a:r>
              <a:rPr lang="en-US" dirty="0"/>
              <a:t> carrying a cargo such as organelles, chromosomes or other cytoskeleton </a:t>
            </a:r>
            <a:r>
              <a:rPr lang="en-US" dirty="0" err="1"/>
              <a:t>fibres</a:t>
            </a:r>
            <a:r>
              <a:rPr lang="en-US" dirty="0"/>
              <a:t> </a:t>
            </a:r>
          </a:p>
        </p:txBody>
      </p:sp>
    </p:spTree>
    <p:extLst>
      <p:ext uri="{BB962C8B-B14F-4D97-AF65-F5344CB8AC3E}">
        <p14:creationId xmlns:p14="http://schemas.microsoft.com/office/powerpoint/2010/main" val="338948019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Cytoskeleton</a:t>
            </a:r>
            <a:endParaRPr lang="en-US" dirty="0"/>
          </a:p>
        </p:txBody>
      </p:sp>
      <p:sp>
        <p:nvSpPr>
          <p:cNvPr id="3" name="Content Placeholder 2"/>
          <p:cNvSpPr>
            <a:spLocks noGrp="1"/>
          </p:cNvSpPr>
          <p:nvPr>
            <p:ph idx="1"/>
          </p:nvPr>
        </p:nvSpPr>
        <p:spPr/>
        <p:txBody>
          <a:bodyPr/>
          <a:lstStyle/>
          <a:p>
            <a:pPr lvl="0">
              <a:buFont typeface="Arial"/>
              <a:buChar char="•"/>
            </a:pPr>
            <a:r>
              <a:rPr lang="en-US" dirty="0"/>
              <a:t>These motor proteins are responsible for such actions as: chromosome movement in mitosis, cytoplasm cleavage in cell division, cytoplasmic streaming in plant cells, cilia and flagella movements, cell crawling and even muscle contraction in animals. </a:t>
            </a:r>
          </a:p>
        </p:txBody>
      </p:sp>
    </p:spTree>
    <p:extLst>
      <p:ext uri="{BB962C8B-B14F-4D97-AF65-F5344CB8AC3E}">
        <p14:creationId xmlns:p14="http://schemas.microsoft.com/office/powerpoint/2010/main" val="413347967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Summary of the Differences Between Prokaryotic and Eukaryotic </a:t>
            </a:r>
            <a:r>
              <a:rPr lang="en-US" sz="3600" b="1" dirty="0" smtClean="0"/>
              <a:t>Cells</a:t>
            </a:r>
            <a:endParaRPr lang="en-US" sz="3600" dirty="0"/>
          </a:p>
        </p:txBody>
      </p:sp>
      <p:pic>
        <p:nvPicPr>
          <p:cNvPr id="4" name="Content Placeholder 3"/>
          <p:cNvPicPr>
            <a:picLocks noGrp="1" noChangeAspect="1"/>
          </p:cNvPicPr>
          <p:nvPr>
            <p:ph idx="1"/>
          </p:nvPr>
        </p:nvPicPr>
        <p:blipFill>
          <a:blip r:embed="rId3"/>
          <a:srcRect t="-7710" b="-7710"/>
          <a:stretch>
            <a:fillRect/>
          </a:stretch>
        </p:blipFill>
        <p:spPr>
          <a:xfrm>
            <a:off x="341212" y="1649332"/>
            <a:ext cx="8492380" cy="5208668"/>
          </a:xfrm>
        </p:spPr>
      </p:pic>
    </p:spTree>
    <p:extLst>
      <p:ext uri="{BB962C8B-B14F-4D97-AF65-F5344CB8AC3E}">
        <p14:creationId xmlns:p14="http://schemas.microsoft.com/office/powerpoint/2010/main" val="184507563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Endosymbiosis</a:t>
            </a:r>
            <a:endParaRPr lang="en-US" dirty="0"/>
          </a:p>
        </p:txBody>
      </p:sp>
      <p:sp>
        <p:nvSpPr>
          <p:cNvPr id="3" name="Content Placeholder 2"/>
          <p:cNvSpPr>
            <a:spLocks noGrp="1"/>
          </p:cNvSpPr>
          <p:nvPr>
            <p:ph idx="1"/>
          </p:nvPr>
        </p:nvSpPr>
        <p:spPr/>
        <p:txBody>
          <a:bodyPr/>
          <a:lstStyle/>
          <a:p>
            <a:pPr>
              <a:buFont typeface="Arial"/>
              <a:buChar char="•"/>
            </a:pPr>
            <a:r>
              <a:rPr lang="en-US" dirty="0"/>
              <a:t>Prokaryotic cells are far older and more diverse than eukaryotic cells. Prokaryotic cells have probably been around for 3.5 billion years - 2.5 billion years longer than eukaryotic cells. </a:t>
            </a:r>
            <a:endParaRPr lang="en-US" dirty="0" smtClean="0"/>
          </a:p>
          <a:p>
            <a:pPr>
              <a:buFont typeface="Arial"/>
              <a:buChar char="•"/>
            </a:pPr>
            <a:r>
              <a:rPr lang="en-US" dirty="0" smtClean="0"/>
              <a:t>It </a:t>
            </a:r>
            <a:r>
              <a:rPr lang="en-US" dirty="0"/>
              <a:t>is thought that eukaryotic cell organelles like mitochondria and chloroplasts are derived from prokaryotic cells that became incorporated inside larger prokaryotic cells. </a:t>
            </a:r>
            <a:endParaRPr lang="en-US" dirty="0"/>
          </a:p>
        </p:txBody>
      </p:sp>
    </p:spTree>
    <p:extLst>
      <p:ext uri="{BB962C8B-B14F-4D97-AF65-F5344CB8AC3E}">
        <p14:creationId xmlns:p14="http://schemas.microsoft.com/office/powerpoint/2010/main" val="60149660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Endosymbiosis</a:t>
            </a:r>
            <a:endParaRPr lang="en-US" dirty="0"/>
          </a:p>
        </p:txBody>
      </p:sp>
      <p:sp>
        <p:nvSpPr>
          <p:cNvPr id="3" name="Content Placeholder 2"/>
          <p:cNvSpPr>
            <a:spLocks noGrp="1"/>
          </p:cNvSpPr>
          <p:nvPr>
            <p:ph idx="1"/>
          </p:nvPr>
        </p:nvSpPr>
        <p:spPr/>
        <p:txBody>
          <a:bodyPr>
            <a:normAutofit/>
          </a:bodyPr>
          <a:lstStyle/>
          <a:p>
            <a:pPr marL="342900" indent="-342900">
              <a:buSzPts val="1000"/>
              <a:buFont typeface="Symbol"/>
              <a:buChar char=""/>
              <a:tabLst>
                <a:tab pos="457200" algn="l"/>
              </a:tabLst>
            </a:pPr>
            <a:r>
              <a:rPr lang="en-US" sz="2800" dirty="0"/>
              <a:t>This idea is called </a:t>
            </a:r>
            <a:r>
              <a:rPr lang="en-US" sz="2800" u="sng" dirty="0"/>
              <a:t>endosymbiosis</a:t>
            </a:r>
            <a:r>
              <a:rPr lang="en-US" sz="2800" dirty="0"/>
              <a:t>, and is supported by these observations</a:t>
            </a:r>
            <a:r>
              <a:rPr lang="en-US" sz="2800" dirty="0" smtClean="0"/>
              <a:t>:</a:t>
            </a:r>
            <a:endParaRPr lang="en-US" sz="2800" dirty="0" smtClean="0">
              <a:latin typeface="Times"/>
              <a:ea typeface="Times New Roman"/>
              <a:cs typeface="Times New Roman"/>
            </a:endParaRPr>
          </a:p>
          <a:p>
            <a:pPr marL="672084" lvl="1" indent="-342900">
              <a:buSzPts val="1000"/>
              <a:buFont typeface="Symbol"/>
              <a:buChar char=""/>
              <a:tabLst>
                <a:tab pos="457200" algn="l"/>
              </a:tabLst>
            </a:pPr>
            <a:r>
              <a:rPr lang="en-US" sz="2400" dirty="0" smtClean="0">
                <a:latin typeface="Times"/>
                <a:ea typeface="Times New Roman"/>
                <a:cs typeface="Times New Roman"/>
              </a:rPr>
              <a:t>organelles </a:t>
            </a:r>
            <a:r>
              <a:rPr lang="en-US" sz="2400" dirty="0">
                <a:latin typeface="Times"/>
                <a:ea typeface="Times New Roman"/>
                <a:cs typeface="Times New Roman"/>
              </a:rPr>
              <a:t>contain circular DNA, like bacteria cells. </a:t>
            </a:r>
            <a:endParaRPr lang="en-US" sz="3600" dirty="0">
              <a:ea typeface="ＭＳ 明朝"/>
              <a:cs typeface="Times New Roman"/>
            </a:endParaRPr>
          </a:p>
          <a:p>
            <a:pPr marL="672084" lvl="1" indent="-342900">
              <a:buSzPts val="1000"/>
              <a:buFont typeface="Symbol"/>
              <a:buChar char=""/>
              <a:tabLst>
                <a:tab pos="457200" algn="l"/>
              </a:tabLst>
            </a:pPr>
            <a:r>
              <a:rPr lang="en-US" sz="2400" dirty="0">
                <a:latin typeface="Times"/>
                <a:ea typeface="Times New Roman"/>
                <a:cs typeface="Times New Roman"/>
              </a:rPr>
              <a:t>organelles contain 70S ribosomes, like bacteria cells. </a:t>
            </a:r>
            <a:endParaRPr lang="en-US" sz="3600" dirty="0">
              <a:ea typeface="ＭＳ 明朝"/>
              <a:cs typeface="Times New Roman"/>
            </a:endParaRPr>
          </a:p>
          <a:p>
            <a:pPr marL="672084" lvl="1" indent="-342900">
              <a:buSzPts val="1000"/>
              <a:buFont typeface="Symbol"/>
              <a:buChar char=""/>
              <a:tabLst>
                <a:tab pos="457200" algn="l"/>
              </a:tabLst>
            </a:pPr>
            <a:r>
              <a:rPr lang="en-US" sz="2400" dirty="0">
                <a:latin typeface="Times"/>
                <a:ea typeface="Times New Roman"/>
                <a:cs typeface="Times New Roman"/>
              </a:rPr>
              <a:t>organelles have double membranes, as though a single-membrane cell had been engulfed and surrounded by a larger cell</a:t>
            </a:r>
            <a:r>
              <a:rPr lang="en-US" sz="2400" dirty="0" smtClean="0">
                <a:latin typeface="Times"/>
                <a:ea typeface="Times New Roman"/>
                <a:cs typeface="Times New Roman"/>
              </a:rPr>
              <a:t>.</a:t>
            </a:r>
            <a:endParaRPr lang="en-US" sz="3600" dirty="0">
              <a:ea typeface="ＭＳ 明朝"/>
              <a:cs typeface="Times New Roman"/>
            </a:endParaRPr>
          </a:p>
        </p:txBody>
      </p:sp>
    </p:spTree>
    <p:extLst>
      <p:ext uri="{BB962C8B-B14F-4D97-AF65-F5344CB8AC3E}">
        <p14:creationId xmlns:p14="http://schemas.microsoft.com/office/powerpoint/2010/main" val="288695753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185890"/>
            <a:ext cx="8041440" cy="1117611"/>
          </a:xfrm>
        </p:spPr>
        <p:txBody>
          <a:bodyPr/>
          <a:lstStyle/>
          <a:p>
            <a:r>
              <a:rPr lang="en-US" sz="6000" dirty="0" smtClean="0"/>
              <a:t>Endoplasmic Reticulum</a:t>
            </a:r>
            <a:endParaRPr lang="en-US" sz="6000" dirty="0"/>
          </a:p>
        </p:txBody>
      </p:sp>
      <p:sp>
        <p:nvSpPr>
          <p:cNvPr id="3" name="Content Placeholder 2"/>
          <p:cNvSpPr>
            <a:spLocks noGrp="1"/>
          </p:cNvSpPr>
          <p:nvPr>
            <p:ph idx="1"/>
          </p:nvPr>
        </p:nvSpPr>
        <p:spPr>
          <a:xfrm>
            <a:off x="551280" y="1186520"/>
            <a:ext cx="8041440" cy="5247425"/>
          </a:xfrm>
        </p:spPr>
        <p:txBody>
          <a:bodyPr>
            <a:normAutofit lnSpcReduction="10000"/>
          </a:bodyPr>
          <a:lstStyle/>
          <a:p>
            <a:pPr>
              <a:buFont typeface="Arial"/>
              <a:buChar char="•"/>
            </a:pPr>
            <a:r>
              <a:rPr lang="en-US" dirty="0" smtClean="0"/>
              <a:t>Extensive membrane system which runs through the cytoplasm</a:t>
            </a:r>
          </a:p>
          <a:p>
            <a:pPr>
              <a:buFont typeface="Arial"/>
              <a:buChar char="•"/>
            </a:pPr>
            <a:r>
              <a:rPr lang="en-US" dirty="0" smtClean="0"/>
              <a:t>Much of the ER has ribosomes attached to it which is called </a:t>
            </a:r>
            <a:r>
              <a:rPr lang="en-US" b="1" dirty="0" smtClean="0"/>
              <a:t>Rough ER</a:t>
            </a:r>
          </a:p>
          <a:p>
            <a:pPr>
              <a:buFont typeface="Arial"/>
              <a:buChar char="•"/>
            </a:pPr>
            <a:r>
              <a:rPr lang="en-US" b="1" dirty="0" smtClean="0"/>
              <a:t>Smooth ER</a:t>
            </a:r>
            <a:r>
              <a:rPr lang="en-US" dirty="0" smtClean="0"/>
              <a:t> do not have ribosomes attached</a:t>
            </a:r>
          </a:p>
          <a:p>
            <a:pPr>
              <a:buFont typeface="Arial"/>
              <a:buChar char="•"/>
            </a:pPr>
            <a:r>
              <a:rPr lang="en-US" dirty="0"/>
              <a:t>SER and RER have different </a:t>
            </a:r>
            <a:r>
              <a:rPr lang="en-US" dirty="0" smtClean="0"/>
              <a:t>functions</a:t>
            </a:r>
          </a:p>
          <a:p>
            <a:pPr lvl="1">
              <a:buFont typeface="Arial"/>
              <a:buChar char="•"/>
            </a:pPr>
            <a:r>
              <a:rPr lang="en-US" dirty="0" smtClean="0"/>
              <a:t>RER – transports proteins made by ribosomes</a:t>
            </a:r>
          </a:p>
          <a:p>
            <a:pPr lvl="1">
              <a:buFont typeface="Arial"/>
              <a:buChar char="•"/>
            </a:pPr>
            <a:r>
              <a:rPr lang="en-US" dirty="0" smtClean="0"/>
              <a:t>SER – makes lipids and steroids (cholesterol &amp; reproductive hormones)</a:t>
            </a:r>
          </a:p>
          <a:p>
            <a:pPr>
              <a:buFont typeface="Arial"/>
              <a:buChar char="•"/>
            </a:pPr>
            <a:r>
              <a:rPr lang="en-US" dirty="0" smtClean="0"/>
              <a:t>The membranes form a system of flattened sacs, like sheets called </a:t>
            </a:r>
            <a:r>
              <a:rPr lang="en-US" b="1" dirty="0" smtClean="0"/>
              <a:t>cisternae</a:t>
            </a:r>
            <a:endParaRPr lang="en-US" dirty="0" smtClean="0"/>
          </a:p>
          <a:p>
            <a:pPr>
              <a:buFont typeface="Arial"/>
              <a:buChar char="•"/>
            </a:pPr>
            <a:r>
              <a:rPr lang="en-US" dirty="0" smtClean="0"/>
              <a:t>The space inside the sacs forms a compartment separate from the surrounding cytoplas</a:t>
            </a:r>
            <a:r>
              <a:rPr lang="en-US" dirty="0"/>
              <a:t>m</a:t>
            </a:r>
            <a:endParaRPr lang="en-US" dirty="0" smtClean="0"/>
          </a:p>
        </p:txBody>
      </p:sp>
    </p:spTree>
    <p:extLst>
      <p:ext uri="{BB962C8B-B14F-4D97-AF65-F5344CB8AC3E}">
        <p14:creationId xmlns:p14="http://schemas.microsoft.com/office/powerpoint/2010/main" val="349677982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Transport Across The Membrane</a:t>
            </a:r>
            <a:endParaRPr lang="en-US" sz="4000" dirty="0"/>
          </a:p>
        </p:txBody>
      </p:sp>
      <p:sp>
        <p:nvSpPr>
          <p:cNvPr id="3" name="Content Placeholder 2"/>
          <p:cNvSpPr>
            <a:spLocks noGrp="1"/>
          </p:cNvSpPr>
          <p:nvPr>
            <p:ph idx="1"/>
          </p:nvPr>
        </p:nvSpPr>
        <p:spPr/>
        <p:txBody>
          <a:bodyPr/>
          <a:lstStyle/>
          <a:p>
            <a:pPr>
              <a:buFont typeface="Arial"/>
              <a:buChar char="•"/>
            </a:pPr>
            <a:r>
              <a:rPr lang="en-US" dirty="0"/>
              <a:t>Cell membranes are a barrier to most substances, and this property allows materials to be concentrated inside cells, excluded from cells, or simply separated from the outside environment. </a:t>
            </a:r>
            <a:endParaRPr lang="en-US" dirty="0" smtClean="0"/>
          </a:p>
          <a:p>
            <a:pPr>
              <a:buFont typeface="Arial"/>
              <a:buChar char="•"/>
            </a:pPr>
            <a:r>
              <a:rPr lang="en-US" dirty="0" smtClean="0"/>
              <a:t>This </a:t>
            </a:r>
            <a:r>
              <a:rPr lang="en-US" dirty="0"/>
              <a:t>is </a:t>
            </a:r>
            <a:r>
              <a:rPr lang="en-US" u="sng" dirty="0"/>
              <a:t>compartmentalization</a:t>
            </a:r>
            <a:r>
              <a:rPr lang="en-US" dirty="0"/>
              <a:t> is essential for life, as it enables reactions to take place that would otherwise be impossible. Eukaryotic cells can also compartmentalize materials inside organelles. </a:t>
            </a:r>
            <a:endParaRPr lang="en-US" dirty="0"/>
          </a:p>
        </p:txBody>
      </p:sp>
    </p:spTree>
    <p:extLst>
      <p:ext uri="{BB962C8B-B14F-4D97-AF65-F5344CB8AC3E}">
        <p14:creationId xmlns:p14="http://schemas.microsoft.com/office/powerpoint/2010/main" val="216645791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buFont typeface="Arial"/>
              <a:buChar char="•"/>
            </a:pPr>
            <a:r>
              <a:rPr lang="en-US" sz="2800" dirty="0"/>
              <a:t>M</a:t>
            </a:r>
            <a:r>
              <a:rPr lang="en-US" sz="2800" dirty="0" smtClean="0"/>
              <a:t>aterials </a:t>
            </a:r>
            <a:r>
              <a:rPr lang="en-US" sz="2800" dirty="0"/>
              <a:t>need to be able to enter and leave </a:t>
            </a:r>
            <a:r>
              <a:rPr lang="en-US" sz="2800" dirty="0" smtClean="0"/>
              <a:t>cells</a:t>
            </a:r>
            <a:endParaRPr lang="en-US" sz="2800" dirty="0"/>
          </a:p>
          <a:p>
            <a:pPr>
              <a:buFont typeface="Arial"/>
              <a:buChar char="•"/>
            </a:pPr>
            <a:r>
              <a:rPr lang="en-US" sz="2800" dirty="0"/>
              <a:t>T</a:t>
            </a:r>
            <a:r>
              <a:rPr lang="en-US" sz="2800" dirty="0" smtClean="0"/>
              <a:t>here </a:t>
            </a:r>
            <a:r>
              <a:rPr lang="en-US" sz="2800" dirty="0"/>
              <a:t>are five main methods by which substances can move across a cell membrane:</a:t>
            </a:r>
          </a:p>
          <a:p>
            <a:pPr lvl="1">
              <a:buFont typeface="Arial"/>
              <a:buChar char="•"/>
            </a:pPr>
            <a:r>
              <a:rPr lang="en-US" sz="2400" dirty="0"/>
              <a:t>1. Simple Diffusion </a:t>
            </a:r>
          </a:p>
          <a:p>
            <a:pPr lvl="1">
              <a:buFont typeface="Arial"/>
              <a:buChar char="•"/>
            </a:pPr>
            <a:r>
              <a:rPr lang="en-US" sz="2400" dirty="0"/>
              <a:t>2. Osmosis </a:t>
            </a:r>
          </a:p>
          <a:p>
            <a:pPr lvl="1">
              <a:buFont typeface="Arial"/>
              <a:buChar char="•"/>
            </a:pPr>
            <a:r>
              <a:rPr lang="en-US" sz="2400" dirty="0"/>
              <a:t>3. Facilitated Diffusion </a:t>
            </a:r>
          </a:p>
          <a:p>
            <a:pPr lvl="1">
              <a:buFont typeface="Arial"/>
              <a:buChar char="•"/>
            </a:pPr>
            <a:r>
              <a:rPr lang="en-US" sz="2400" dirty="0"/>
              <a:t>4. Active Transport </a:t>
            </a:r>
          </a:p>
          <a:p>
            <a:pPr lvl="1">
              <a:buFont typeface="Arial"/>
              <a:buChar char="•"/>
            </a:pPr>
            <a:r>
              <a:rPr lang="en-US" sz="2400" dirty="0"/>
              <a:t>5. Vesicles </a:t>
            </a:r>
          </a:p>
          <a:p>
            <a:pPr>
              <a:buFont typeface="Arial"/>
              <a:buChar char="•"/>
            </a:pPr>
            <a:endParaRPr lang="en-US" dirty="0"/>
          </a:p>
        </p:txBody>
      </p:sp>
    </p:spTree>
    <p:extLst>
      <p:ext uri="{BB962C8B-B14F-4D97-AF65-F5344CB8AC3E}">
        <p14:creationId xmlns:p14="http://schemas.microsoft.com/office/powerpoint/2010/main" val="293996026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Diffusion</a:t>
            </a:r>
            <a:endParaRPr lang="en-US" dirty="0"/>
          </a:p>
        </p:txBody>
      </p:sp>
      <p:pic>
        <p:nvPicPr>
          <p:cNvPr id="4" name="Content Placeholder 3" descr="http://www.mrothery.co.uk/images/Image71.gif"/>
          <p:cNvPicPr>
            <a:picLocks noGrp="1"/>
          </p:cNvPicPr>
          <p:nvPr>
            <p:ph idx="1"/>
          </p:nvPr>
        </p:nvPicPr>
        <p:blipFill>
          <a:blip r:embed="rId2">
            <a:extLst>
              <a:ext uri="{28A0092B-C50C-407E-A947-70E740481C1C}">
                <a14:useLocalDpi xmlns:a14="http://schemas.microsoft.com/office/drawing/2010/main" val="0"/>
              </a:ext>
            </a:extLst>
          </a:blip>
          <a:srcRect t="-8387" b="-8387"/>
          <a:stretch>
            <a:fillRect/>
          </a:stretch>
        </p:blipFill>
        <p:spPr bwMode="auto">
          <a:prstGeom prst="rect">
            <a:avLst/>
          </a:prstGeom>
          <a:noFill/>
          <a:ln>
            <a:noFill/>
          </a:ln>
        </p:spPr>
      </p:pic>
    </p:spTree>
    <p:extLst>
      <p:ext uri="{BB962C8B-B14F-4D97-AF65-F5344CB8AC3E}">
        <p14:creationId xmlns:p14="http://schemas.microsoft.com/office/powerpoint/2010/main" val="193757013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20398"/>
            <a:ext cx="7467600" cy="5269327"/>
          </a:xfrm>
        </p:spPr>
        <p:txBody>
          <a:bodyPr>
            <a:normAutofit/>
          </a:bodyPr>
          <a:lstStyle/>
          <a:p>
            <a:pPr>
              <a:buFont typeface="Arial"/>
              <a:buChar char="•"/>
            </a:pPr>
            <a:r>
              <a:rPr lang="en-US" dirty="0"/>
              <a:t>A few substances can diffuse directly through the lipid bilayer part of the membrane. </a:t>
            </a:r>
            <a:endParaRPr lang="en-US" dirty="0" smtClean="0"/>
          </a:p>
          <a:p>
            <a:pPr>
              <a:buFont typeface="Arial"/>
              <a:buChar char="•"/>
            </a:pPr>
            <a:r>
              <a:rPr lang="en-US" dirty="0" smtClean="0"/>
              <a:t>The </a:t>
            </a:r>
            <a:r>
              <a:rPr lang="en-US" dirty="0"/>
              <a:t>only substances that can do this are lipid-soluble molecules such as steroids, or very small molecules, such as H</a:t>
            </a:r>
            <a:r>
              <a:rPr lang="en-US" baseline="-25000" dirty="0"/>
              <a:t>2</a:t>
            </a:r>
            <a:r>
              <a:rPr lang="en-US" dirty="0"/>
              <a:t>O, O</a:t>
            </a:r>
            <a:r>
              <a:rPr lang="en-US" baseline="-25000" dirty="0"/>
              <a:t>2</a:t>
            </a:r>
            <a:r>
              <a:rPr lang="en-US" dirty="0"/>
              <a:t> and CO</a:t>
            </a:r>
            <a:r>
              <a:rPr lang="en-US" baseline="-25000" dirty="0"/>
              <a:t>2</a:t>
            </a:r>
            <a:r>
              <a:rPr lang="en-US" dirty="0"/>
              <a:t>. </a:t>
            </a:r>
            <a:endParaRPr lang="en-US" dirty="0" smtClean="0"/>
          </a:p>
          <a:p>
            <a:pPr>
              <a:buFont typeface="Arial"/>
              <a:buChar char="•"/>
            </a:pPr>
            <a:r>
              <a:rPr lang="en-US" dirty="0" smtClean="0"/>
              <a:t>For </a:t>
            </a:r>
            <a:r>
              <a:rPr lang="en-US" dirty="0"/>
              <a:t>these molecules the membrane is no barrier at all. </a:t>
            </a:r>
            <a:endParaRPr lang="en-US" dirty="0" smtClean="0"/>
          </a:p>
          <a:p>
            <a:pPr>
              <a:buFont typeface="Arial"/>
              <a:buChar char="•"/>
            </a:pPr>
            <a:r>
              <a:rPr lang="en-US" dirty="0" smtClean="0"/>
              <a:t>Since </a:t>
            </a:r>
            <a:r>
              <a:rPr lang="en-US" dirty="0"/>
              <a:t>lipid diffusion is (obviously) a passive diffusion process, no energy is involved and substances can only move down their concentration gradient. </a:t>
            </a:r>
            <a:endParaRPr lang="en-US" dirty="0" smtClean="0"/>
          </a:p>
          <a:p>
            <a:pPr>
              <a:buFont typeface="Arial"/>
              <a:buChar char="•"/>
            </a:pPr>
            <a:r>
              <a:rPr lang="en-US" dirty="0" smtClean="0"/>
              <a:t>Lipid </a:t>
            </a:r>
            <a:r>
              <a:rPr lang="en-US" dirty="0"/>
              <a:t>diffusion cannot be controlled by the cell, in the sense of being switched on or off</a:t>
            </a:r>
            <a:r>
              <a:rPr lang="en-US" dirty="0" smtClean="0"/>
              <a:t>.</a:t>
            </a:r>
            <a:endParaRPr lang="en-US" dirty="0"/>
          </a:p>
        </p:txBody>
      </p:sp>
    </p:spTree>
    <p:extLst>
      <p:ext uri="{BB962C8B-B14F-4D97-AF65-F5344CB8AC3E}">
        <p14:creationId xmlns:p14="http://schemas.microsoft.com/office/powerpoint/2010/main" val="1159603484"/>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Osmosis</a:t>
            </a:r>
            <a:endParaRPr lang="en-US" dirty="0"/>
          </a:p>
        </p:txBody>
      </p:sp>
      <p:pic>
        <p:nvPicPr>
          <p:cNvPr id="4" name="Content Placeholder 3" descr="http://www.mrothery.co.uk/images/Image72.gif"/>
          <p:cNvPicPr>
            <a:picLocks noGrp="1"/>
          </p:cNvPicPr>
          <p:nvPr>
            <p:ph idx="1"/>
          </p:nvPr>
        </p:nvPicPr>
        <p:blipFill>
          <a:blip r:embed="rId2">
            <a:extLst>
              <a:ext uri="{28A0092B-C50C-407E-A947-70E740481C1C}">
                <a14:useLocalDpi xmlns:a14="http://schemas.microsoft.com/office/drawing/2010/main" val="0"/>
              </a:ext>
            </a:extLst>
          </a:blip>
          <a:srcRect t="-6662" b="-6662"/>
          <a:stretch>
            <a:fillRect/>
          </a:stretch>
        </p:blipFill>
        <p:spPr bwMode="auto">
          <a:prstGeom prst="rect">
            <a:avLst/>
          </a:prstGeom>
          <a:noFill/>
          <a:ln>
            <a:noFill/>
          </a:ln>
        </p:spPr>
      </p:pic>
    </p:spTree>
    <p:extLst>
      <p:ext uri="{BB962C8B-B14F-4D97-AF65-F5344CB8AC3E}">
        <p14:creationId xmlns:p14="http://schemas.microsoft.com/office/powerpoint/2010/main" val="2028211237"/>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Osmosis</a:t>
            </a:r>
            <a:endParaRPr lang="en-US" dirty="0"/>
          </a:p>
        </p:txBody>
      </p:sp>
      <p:sp>
        <p:nvSpPr>
          <p:cNvPr id="3" name="Content Placeholder 2"/>
          <p:cNvSpPr>
            <a:spLocks noGrp="1"/>
          </p:cNvSpPr>
          <p:nvPr>
            <p:ph idx="1"/>
          </p:nvPr>
        </p:nvSpPr>
        <p:spPr>
          <a:xfrm>
            <a:off x="379125" y="1687248"/>
            <a:ext cx="8359686" cy="4568840"/>
          </a:xfrm>
        </p:spPr>
        <p:txBody>
          <a:bodyPr>
            <a:normAutofit lnSpcReduction="10000"/>
          </a:bodyPr>
          <a:lstStyle/>
          <a:p>
            <a:pPr>
              <a:buFont typeface="Arial"/>
              <a:buChar char="•"/>
            </a:pPr>
            <a:r>
              <a:rPr lang="en-US" dirty="0"/>
              <a:t>Osmosis is the diffusion of water across a membrane. </a:t>
            </a:r>
            <a:endParaRPr lang="en-US" dirty="0" smtClean="0"/>
          </a:p>
          <a:p>
            <a:pPr>
              <a:buFont typeface="Arial"/>
              <a:buChar char="•"/>
            </a:pPr>
            <a:r>
              <a:rPr lang="en-US" dirty="0" smtClean="0"/>
              <a:t>It </a:t>
            </a:r>
            <a:r>
              <a:rPr lang="en-US" dirty="0"/>
              <a:t>is in fact just normal lipid diffusion, but since water is so important and so abundant in cells (its concentration is about 50 M), the diffusion of water has its own name - osmosis. </a:t>
            </a:r>
            <a:endParaRPr lang="en-US" dirty="0" smtClean="0"/>
          </a:p>
          <a:p>
            <a:pPr>
              <a:buFont typeface="Arial"/>
              <a:buChar char="•"/>
            </a:pPr>
            <a:r>
              <a:rPr lang="en-US" dirty="0" smtClean="0"/>
              <a:t>The </a:t>
            </a:r>
            <a:r>
              <a:rPr lang="en-US" dirty="0"/>
              <a:t>contents of cells are essentially solutions of numerous different solutes, and the more concentrated the solution, the more solute molecules there are in a given volume, so the fewer water molecules there are. </a:t>
            </a:r>
            <a:endParaRPr lang="en-US" dirty="0" smtClean="0"/>
          </a:p>
          <a:p>
            <a:pPr>
              <a:buFont typeface="Arial"/>
              <a:buChar char="•"/>
            </a:pPr>
            <a:r>
              <a:rPr lang="en-US" dirty="0" smtClean="0"/>
              <a:t>Water </a:t>
            </a:r>
            <a:r>
              <a:rPr lang="en-US" dirty="0"/>
              <a:t>molecules can diffuse freely across a membrane, but always down their concentration gradient, so water therefore diffuses </a:t>
            </a:r>
            <a:r>
              <a:rPr lang="en-US" u="sng" dirty="0"/>
              <a:t>from a dilute to a concentrated solution</a:t>
            </a:r>
            <a:r>
              <a:rPr lang="en-US" dirty="0"/>
              <a:t>.</a:t>
            </a:r>
          </a:p>
          <a:p>
            <a:endParaRPr lang="en-US" dirty="0"/>
          </a:p>
        </p:txBody>
      </p:sp>
    </p:spTree>
    <p:extLst>
      <p:ext uri="{BB962C8B-B14F-4D97-AF65-F5344CB8AC3E}">
        <p14:creationId xmlns:p14="http://schemas.microsoft.com/office/powerpoint/2010/main" val="3909312709"/>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Osmosis</a:t>
            </a:r>
            <a:endParaRPr lang="en-US" dirty="0"/>
          </a:p>
        </p:txBody>
      </p:sp>
      <p:pic>
        <p:nvPicPr>
          <p:cNvPr id="4" name="Content Placeholder 3" descr="http://www.mrothery.co.uk/images/Image73.gif"/>
          <p:cNvPicPr>
            <a:picLocks noGrp="1"/>
          </p:cNvPicPr>
          <p:nvPr>
            <p:ph idx="1"/>
          </p:nvPr>
        </p:nvPicPr>
        <p:blipFill>
          <a:blip r:embed="rId2">
            <a:extLst>
              <a:ext uri="{28A0092B-C50C-407E-A947-70E740481C1C}">
                <a14:useLocalDpi xmlns:a14="http://schemas.microsoft.com/office/drawing/2010/main" val="0"/>
              </a:ext>
            </a:extLst>
          </a:blip>
          <a:srcRect l="-4162" r="-4162"/>
          <a:stretch>
            <a:fillRect/>
          </a:stretch>
        </p:blipFill>
        <p:spPr bwMode="auto">
          <a:prstGeom prst="rect">
            <a:avLst/>
          </a:prstGeom>
          <a:noFill/>
          <a:ln>
            <a:noFill/>
          </a:ln>
        </p:spPr>
      </p:pic>
    </p:spTree>
    <p:extLst>
      <p:ext uri="{BB962C8B-B14F-4D97-AF65-F5344CB8AC3E}">
        <p14:creationId xmlns:p14="http://schemas.microsoft.com/office/powerpoint/2010/main" val="2918933042"/>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Potential</a:t>
            </a:r>
            <a:endParaRPr lang="en-US" dirty="0"/>
          </a:p>
        </p:txBody>
      </p:sp>
      <p:sp>
        <p:nvSpPr>
          <p:cNvPr id="3" name="Content Placeholder 2"/>
          <p:cNvSpPr>
            <a:spLocks noGrp="1"/>
          </p:cNvSpPr>
          <p:nvPr>
            <p:ph idx="1"/>
          </p:nvPr>
        </p:nvSpPr>
        <p:spPr>
          <a:xfrm>
            <a:off x="341212" y="1706206"/>
            <a:ext cx="8511336" cy="4720503"/>
          </a:xfrm>
        </p:spPr>
        <p:txBody>
          <a:bodyPr>
            <a:normAutofit/>
          </a:bodyPr>
          <a:lstStyle/>
          <a:p>
            <a:pPr>
              <a:buFont typeface="Arial"/>
              <a:buChar char="•"/>
            </a:pPr>
            <a:r>
              <a:rPr lang="en-US" dirty="0"/>
              <a:t>Osmosis can be quantified using </a:t>
            </a:r>
            <a:r>
              <a:rPr lang="en-US" u="sng" dirty="0"/>
              <a:t>water potential</a:t>
            </a:r>
            <a:r>
              <a:rPr lang="en-US" dirty="0"/>
              <a:t>, so we can calculate which way water will move, and how fast. </a:t>
            </a:r>
            <a:endParaRPr lang="en-US" dirty="0" smtClean="0"/>
          </a:p>
          <a:p>
            <a:pPr>
              <a:buFont typeface="Arial"/>
              <a:buChar char="•"/>
            </a:pPr>
            <a:r>
              <a:rPr lang="en-US" dirty="0" smtClean="0"/>
              <a:t>Water </a:t>
            </a:r>
            <a:r>
              <a:rPr lang="en-US" dirty="0"/>
              <a:t>potential (Y, the Greek letter psi, pronounced "</a:t>
            </a:r>
            <a:r>
              <a:rPr lang="en-US" dirty="0" err="1"/>
              <a:t>sy</a:t>
            </a:r>
            <a:r>
              <a:rPr lang="en-US" dirty="0"/>
              <a:t>") is a measure of the water molecule potential for movement in a solution. </a:t>
            </a:r>
            <a:endParaRPr lang="en-US" dirty="0" smtClean="0"/>
          </a:p>
          <a:p>
            <a:pPr>
              <a:buFont typeface="Arial"/>
              <a:buChar char="•"/>
            </a:pPr>
            <a:r>
              <a:rPr lang="en-US" dirty="0" smtClean="0"/>
              <a:t>It </a:t>
            </a:r>
            <a:r>
              <a:rPr lang="en-US" dirty="0"/>
              <a:t>is measured in units of pressure (Pa, or usually </a:t>
            </a:r>
            <a:r>
              <a:rPr lang="en-US" dirty="0" err="1"/>
              <a:t>kPa</a:t>
            </a:r>
            <a:r>
              <a:rPr lang="en-US" dirty="0"/>
              <a:t>), and the rule is that </a:t>
            </a:r>
            <a:r>
              <a:rPr lang="en-US" u="sng" dirty="0"/>
              <a:t>water always moves by osmosis from less negative to more negative water potential</a:t>
            </a:r>
            <a:r>
              <a:rPr lang="en-US" dirty="0"/>
              <a:t> (in other words it's a bit like gravity potential or electrical potential). </a:t>
            </a:r>
            <a:endParaRPr lang="en-US" dirty="0" smtClean="0"/>
          </a:p>
          <a:p>
            <a:pPr>
              <a:buFont typeface="Arial"/>
              <a:buChar char="•"/>
            </a:pPr>
            <a:r>
              <a:rPr lang="en-US" dirty="0" smtClean="0"/>
              <a:t>100</a:t>
            </a:r>
            <a:r>
              <a:rPr lang="en-US" dirty="0"/>
              <a:t>% pure water has Y = 0, which is the highest possible water potential, so all solutions have Y &lt; 0 (i.e. a negative number), and you cannot get Y &gt; 0.</a:t>
            </a:r>
            <a:r>
              <a:rPr lang="en-US" dirty="0"/>
              <a:t> </a:t>
            </a:r>
          </a:p>
        </p:txBody>
      </p:sp>
    </p:spTree>
    <p:extLst>
      <p:ext uri="{BB962C8B-B14F-4D97-AF65-F5344CB8AC3E}">
        <p14:creationId xmlns:p14="http://schemas.microsoft.com/office/powerpoint/2010/main" val="1111275742"/>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Cells and Osmosis</a:t>
            </a:r>
            <a:endParaRPr lang="en-US" dirty="0"/>
          </a:p>
        </p:txBody>
      </p:sp>
      <p:sp>
        <p:nvSpPr>
          <p:cNvPr id="3" name="Content Placeholder 2"/>
          <p:cNvSpPr>
            <a:spLocks noGrp="1"/>
          </p:cNvSpPr>
          <p:nvPr>
            <p:ph idx="1"/>
          </p:nvPr>
        </p:nvSpPr>
        <p:spPr>
          <a:xfrm>
            <a:off x="341212" y="2038388"/>
            <a:ext cx="8454468" cy="4331448"/>
          </a:xfrm>
        </p:spPr>
        <p:txBody>
          <a:bodyPr>
            <a:normAutofit/>
          </a:bodyPr>
          <a:lstStyle/>
          <a:p>
            <a:pPr>
              <a:buFont typeface="Arial"/>
              <a:buChar char="•"/>
            </a:pPr>
            <a:r>
              <a:rPr lang="en-US" sz="2800" dirty="0"/>
              <a:t>The concentration (or OP) of the solution that surrounds a cell will affect the state of the cell, due to osmosis. There are three possible concentrations of solution to consider:</a:t>
            </a:r>
          </a:p>
          <a:p>
            <a:pPr lvl="1">
              <a:buFont typeface="Arial"/>
              <a:buChar char="•"/>
            </a:pPr>
            <a:r>
              <a:rPr lang="en-US" sz="2400" u="sng" dirty="0"/>
              <a:t>Isotonic</a:t>
            </a:r>
            <a:r>
              <a:rPr lang="en-US" sz="2400" dirty="0"/>
              <a:t> solution a solution of equal OP (or concentration) to a cell </a:t>
            </a:r>
          </a:p>
          <a:p>
            <a:pPr lvl="1">
              <a:buFont typeface="Arial"/>
              <a:buChar char="•"/>
            </a:pPr>
            <a:r>
              <a:rPr lang="en-US" sz="2400" u="sng" dirty="0"/>
              <a:t>Hypertonic</a:t>
            </a:r>
            <a:r>
              <a:rPr lang="en-US" sz="2400" dirty="0"/>
              <a:t> solution a solution of higher OP (or concentration) than a cell </a:t>
            </a:r>
          </a:p>
          <a:p>
            <a:pPr lvl="1">
              <a:buFont typeface="Arial"/>
              <a:buChar char="•"/>
            </a:pPr>
            <a:r>
              <a:rPr lang="en-US" sz="2400" u="sng" dirty="0"/>
              <a:t>Hypotonic</a:t>
            </a:r>
            <a:r>
              <a:rPr lang="en-US" sz="2400" dirty="0"/>
              <a:t> solution a solution of lower OP (or concentration) than a cell </a:t>
            </a:r>
          </a:p>
          <a:p>
            <a:pPr>
              <a:buFont typeface="Arial"/>
              <a:buChar char="•"/>
            </a:pPr>
            <a:endParaRPr lang="en-US" dirty="0"/>
          </a:p>
        </p:txBody>
      </p:sp>
    </p:spTree>
    <p:extLst>
      <p:ext uri="{BB962C8B-B14F-4D97-AF65-F5344CB8AC3E}">
        <p14:creationId xmlns:p14="http://schemas.microsoft.com/office/powerpoint/2010/main" val="512477437"/>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3600" dirty="0"/>
              <a:t>The effects of these solutions on cells are shown in this diagram: </a:t>
            </a:r>
            <a:endParaRPr lang="en-US" dirty="0"/>
          </a:p>
        </p:txBody>
      </p:sp>
      <p:pic>
        <p:nvPicPr>
          <p:cNvPr id="4" name="Content Placeholder 3" descr="http://www.mrothery.co.uk/images/Image74.gif"/>
          <p:cNvPicPr>
            <a:picLocks noGrp="1"/>
          </p:cNvPicPr>
          <p:nvPr>
            <p:ph idx="1"/>
          </p:nvPr>
        </p:nvPicPr>
        <p:blipFill>
          <a:blip r:embed="rId2">
            <a:extLst>
              <a:ext uri="{28A0092B-C50C-407E-A947-70E740481C1C}">
                <a14:useLocalDpi xmlns:a14="http://schemas.microsoft.com/office/drawing/2010/main" val="0"/>
              </a:ext>
            </a:extLst>
          </a:blip>
          <a:srcRect l="-4167" r="-4167"/>
          <a:stretch>
            <a:fillRect/>
          </a:stretch>
        </p:blipFill>
        <p:spPr bwMode="auto">
          <a:prstGeom prst="rect">
            <a:avLst/>
          </a:prstGeom>
          <a:noFill/>
          <a:ln>
            <a:noFill/>
          </a:ln>
        </p:spPr>
      </p:pic>
    </p:spTree>
    <p:extLst>
      <p:ext uri="{BB962C8B-B14F-4D97-AF65-F5344CB8AC3E}">
        <p14:creationId xmlns:p14="http://schemas.microsoft.com/office/powerpoint/2010/main" val="424648814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 cont’d</a:t>
            </a:r>
            <a:endParaRPr lang="en-US" dirty="0"/>
          </a:p>
        </p:txBody>
      </p:sp>
      <p:sp>
        <p:nvSpPr>
          <p:cNvPr id="3" name="Content Placeholder 2"/>
          <p:cNvSpPr>
            <a:spLocks noGrp="1"/>
          </p:cNvSpPr>
          <p:nvPr>
            <p:ph idx="1"/>
          </p:nvPr>
        </p:nvSpPr>
        <p:spPr/>
        <p:txBody>
          <a:bodyPr>
            <a:normAutofit lnSpcReduction="10000"/>
          </a:bodyPr>
          <a:lstStyle/>
          <a:p>
            <a:pPr marL="171450" indent="-171450">
              <a:buFont typeface="Arial"/>
              <a:buChar char="•"/>
            </a:pPr>
            <a:r>
              <a:rPr lang="en-US" dirty="0"/>
              <a:t>ER is continuous with the nuclear envelope</a:t>
            </a:r>
          </a:p>
          <a:p>
            <a:pPr marL="171450" indent="-171450">
              <a:buFont typeface="Arial"/>
              <a:buChar char="•"/>
            </a:pPr>
            <a:r>
              <a:rPr lang="en-US" dirty="0" smtClean="0"/>
              <a:t>The </a:t>
            </a:r>
            <a:r>
              <a:rPr lang="en-US" dirty="0"/>
              <a:t>cisternae goes on to form the Golgi apparatus</a:t>
            </a:r>
          </a:p>
          <a:p>
            <a:pPr marL="171450" indent="-171450">
              <a:buFont typeface="Arial"/>
              <a:buChar char="•"/>
            </a:pPr>
            <a:r>
              <a:rPr lang="en-US" dirty="0"/>
              <a:t>RER tends to be sheet-like</a:t>
            </a:r>
          </a:p>
          <a:p>
            <a:pPr marL="171450" indent="-171450">
              <a:buFont typeface="Arial"/>
              <a:buChar char="•"/>
            </a:pPr>
            <a:r>
              <a:rPr lang="en-US" dirty="0"/>
              <a:t>SER tends to be tubular</a:t>
            </a:r>
          </a:p>
          <a:p>
            <a:pPr marL="171450" indent="-171450">
              <a:buFont typeface="Arial"/>
              <a:buChar char="•"/>
            </a:pPr>
            <a:r>
              <a:rPr lang="en-US" dirty="0" smtClean="0"/>
              <a:t>SER </a:t>
            </a:r>
            <a:r>
              <a:rPr lang="en-US" dirty="0"/>
              <a:t>has different roles in different cells </a:t>
            </a:r>
            <a:endParaRPr lang="en-US" dirty="0" smtClean="0"/>
          </a:p>
          <a:p>
            <a:pPr marL="171450" indent="-171450">
              <a:buFont typeface="Arial"/>
              <a:buChar char="•"/>
            </a:pPr>
            <a:r>
              <a:rPr lang="en-US" dirty="0" smtClean="0"/>
              <a:t>RER tends to be extensive in cells which produce a lot of protein (enzyme-secreting cells in the digestive system)</a:t>
            </a:r>
          </a:p>
          <a:p>
            <a:pPr marL="171450" indent="-171450">
              <a:buFont typeface="Arial"/>
              <a:buChar char="•"/>
            </a:pPr>
            <a:r>
              <a:rPr lang="en-US" dirty="0" smtClean="0"/>
              <a:t>RER gives more surface area for protein synthesis, storage (</a:t>
            </a:r>
            <a:r>
              <a:rPr lang="en-US" dirty="0" err="1" smtClean="0"/>
              <a:t>Ca</a:t>
            </a:r>
            <a:r>
              <a:rPr lang="en-US" dirty="0"/>
              <a:t>)</a:t>
            </a:r>
            <a:r>
              <a:rPr lang="en-US" dirty="0" smtClean="0"/>
              <a:t> and transportation</a:t>
            </a:r>
            <a:endParaRPr lang="en-US" dirty="0"/>
          </a:p>
          <a:p>
            <a:pPr marL="0" indent="0">
              <a:buNone/>
            </a:pPr>
            <a:endParaRPr lang="en-US" dirty="0"/>
          </a:p>
        </p:txBody>
      </p:sp>
    </p:spTree>
    <p:extLst>
      <p:ext uri="{BB962C8B-B14F-4D97-AF65-F5344CB8AC3E}">
        <p14:creationId xmlns:p14="http://schemas.microsoft.com/office/powerpoint/2010/main" val="284827343"/>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ttp://www.mrothery.co.uk/images/eggs1.jpg"/>
          <p:cNvPicPr>
            <a:picLocks noGrp="1"/>
          </p:cNvPicPr>
          <p:nvPr>
            <p:ph idx="1"/>
          </p:nvPr>
        </p:nvPicPr>
        <p:blipFill>
          <a:blip r:embed="rId3">
            <a:extLst>
              <a:ext uri="{28A0092B-C50C-407E-A947-70E740481C1C}">
                <a14:useLocalDpi xmlns:a14="http://schemas.microsoft.com/office/drawing/2010/main" val="0"/>
              </a:ext>
            </a:extLst>
          </a:blip>
          <a:srcRect t="-13402" b="-13402"/>
          <a:stretch>
            <a:fillRect/>
          </a:stretch>
        </p:blipFill>
        <p:spPr bwMode="auto">
          <a:prstGeom prst="rect">
            <a:avLst/>
          </a:prstGeom>
          <a:noFill/>
          <a:ln>
            <a:noFill/>
          </a:ln>
        </p:spPr>
      </p:pic>
    </p:spTree>
    <p:extLst>
      <p:ext uri="{BB962C8B-B14F-4D97-AF65-F5344CB8AC3E}">
        <p14:creationId xmlns:p14="http://schemas.microsoft.com/office/powerpoint/2010/main" val="888281370"/>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112540"/>
            <a:ext cx="8041440" cy="1177797"/>
          </a:xfrm>
        </p:spPr>
        <p:txBody>
          <a:bodyPr/>
          <a:lstStyle/>
          <a:p>
            <a:r>
              <a:rPr lang="en-US" dirty="0" smtClean="0"/>
              <a:t>Problems living cells face</a:t>
            </a:r>
            <a:endParaRPr lang="en-US" dirty="0"/>
          </a:p>
        </p:txBody>
      </p:sp>
      <p:sp>
        <p:nvSpPr>
          <p:cNvPr id="3" name="Content Placeholder 2"/>
          <p:cNvSpPr>
            <a:spLocks noGrp="1"/>
          </p:cNvSpPr>
          <p:nvPr>
            <p:ph idx="1"/>
          </p:nvPr>
        </p:nvSpPr>
        <p:spPr>
          <a:xfrm>
            <a:off x="341212" y="1118513"/>
            <a:ext cx="8454468" cy="5384027"/>
          </a:xfrm>
        </p:spPr>
        <p:txBody>
          <a:bodyPr>
            <a:noAutofit/>
          </a:bodyPr>
          <a:lstStyle/>
          <a:p>
            <a:pPr lvl="0">
              <a:buFont typeface="Arial"/>
              <a:buChar char="•"/>
            </a:pPr>
            <a:r>
              <a:rPr lang="en-US" dirty="0"/>
              <a:t>Simple animal cells (protozoans) in fresh water habitats are surrounded by a hypotonic solution and constantly need to expel water using </a:t>
            </a:r>
            <a:r>
              <a:rPr lang="en-US" u="sng" dirty="0"/>
              <a:t>contractile vacuoles</a:t>
            </a:r>
            <a:r>
              <a:rPr lang="en-US" dirty="0"/>
              <a:t> to prevent swelling and </a:t>
            </a:r>
            <a:r>
              <a:rPr lang="en-US" dirty="0" err="1"/>
              <a:t>lysis</a:t>
            </a:r>
            <a:r>
              <a:rPr lang="en-US" dirty="0"/>
              <a:t>. </a:t>
            </a:r>
          </a:p>
          <a:p>
            <a:pPr lvl="0">
              <a:buFont typeface="Arial"/>
              <a:buChar char="•"/>
            </a:pPr>
            <a:r>
              <a:rPr lang="en-US" dirty="0"/>
              <a:t>Cells in marine environments are surrounded by a hypertonic solution, and must actively pump ions into their cells to reduce their water potential and so reduce water loss by osmosis. </a:t>
            </a:r>
          </a:p>
          <a:p>
            <a:pPr lvl="0">
              <a:buFont typeface="Arial"/>
              <a:buChar char="•"/>
            </a:pPr>
            <a:r>
              <a:rPr lang="en-US" dirty="0"/>
              <a:t>Young non-woody plants rely on cell turgor for their support, and without enough water they wilt. Plants take up water through their root hair cells by osmosis, and must actively pump ions into their cells to keep them hypertonic compared to the soil. This is particularly difficult for plants rooted in salt water. </a:t>
            </a:r>
          </a:p>
        </p:txBody>
      </p:sp>
    </p:spTree>
    <p:extLst>
      <p:ext uri="{BB962C8B-B14F-4D97-AF65-F5344CB8AC3E}">
        <p14:creationId xmlns:p14="http://schemas.microsoft.com/office/powerpoint/2010/main" val="3122272684"/>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Facilitated Diffusion</a:t>
            </a:r>
            <a:endParaRPr lang="en-US" dirty="0"/>
          </a:p>
        </p:txBody>
      </p:sp>
      <p:pic>
        <p:nvPicPr>
          <p:cNvPr id="4" name="Content Placeholder 3" descr="http://www.mrothery.co.uk/images/Image75.gif"/>
          <p:cNvPicPr>
            <a:picLocks noGrp="1"/>
          </p:cNvPicPr>
          <p:nvPr>
            <p:ph idx="1"/>
          </p:nvPr>
        </p:nvPicPr>
        <p:blipFill>
          <a:blip r:embed="rId2">
            <a:extLst>
              <a:ext uri="{28A0092B-C50C-407E-A947-70E740481C1C}">
                <a14:useLocalDpi xmlns:a14="http://schemas.microsoft.com/office/drawing/2010/main" val="0"/>
              </a:ext>
            </a:extLst>
          </a:blip>
          <a:srcRect t="-44012" b="-44012"/>
          <a:stretch>
            <a:fillRect/>
          </a:stretch>
        </p:blipFill>
        <p:spPr bwMode="auto">
          <a:prstGeom prst="rect">
            <a:avLst/>
          </a:prstGeom>
          <a:noFill/>
          <a:ln>
            <a:noFill/>
          </a:ln>
        </p:spPr>
      </p:pic>
    </p:spTree>
    <p:extLst>
      <p:ext uri="{BB962C8B-B14F-4D97-AF65-F5344CB8AC3E}">
        <p14:creationId xmlns:p14="http://schemas.microsoft.com/office/powerpoint/2010/main" val="2193758686"/>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167" y="417074"/>
            <a:ext cx="8359687" cy="5933804"/>
          </a:xfrm>
        </p:spPr>
        <p:txBody>
          <a:bodyPr>
            <a:normAutofit fontScale="92500"/>
          </a:bodyPr>
          <a:lstStyle/>
          <a:p>
            <a:pPr>
              <a:buFont typeface="Arial"/>
              <a:buChar char="•"/>
            </a:pPr>
            <a:r>
              <a:rPr lang="en-US" dirty="0"/>
              <a:t>Facilitated diffusion is the transport of substances across a membrane by a trans-membrane protein molecule. </a:t>
            </a:r>
            <a:endParaRPr lang="en-US" dirty="0" smtClean="0"/>
          </a:p>
          <a:p>
            <a:pPr>
              <a:buFont typeface="Arial"/>
              <a:buChar char="•"/>
            </a:pPr>
            <a:r>
              <a:rPr lang="en-US" dirty="0" smtClean="0"/>
              <a:t>The </a:t>
            </a:r>
            <a:r>
              <a:rPr lang="en-US" dirty="0"/>
              <a:t>transport proteins tend to be specific for one molecule (a bit like enzymes), so substances can only cross a membrane if it contains the appropriate protein. </a:t>
            </a:r>
            <a:endParaRPr lang="en-US" dirty="0" smtClean="0"/>
          </a:p>
          <a:p>
            <a:pPr>
              <a:buFont typeface="Arial"/>
              <a:buChar char="•"/>
            </a:pPr>
            <a:r>
              <a:rPr lang="en-US" dirty="0"/>
              <a:t>As the name suggests, this is a passive diffusion process, so no energy is involved and substances can only move down their concentration gradient. There are two kinds of transport protein:</a:t>
            </a:r>
          </a:p>
          <a:p>
            <a:pPr lvl="1">
              <a:buFont typeface="Arial"/>
              <a:buChar char="•"/>
            </a:pPr>
            <a:r>
              <a:rPr lang="en-US" u="sng" dirty="0"/>
              <a:t>Channel Proteins</a:t>
            </a:r>
            <a:r>
              <a:rPr lang="en-US" dirty="0"/>
              <a:t> form a water-filled pore or channel in the membrane. This allows charged substances (usually ions) to diffuse across membranes. Most channels can be </a:t>
            </a:r>
            <a:r>
              <a:rPr lang="en-US" u="sng" dirty="0"/>
              <a:t>gated</a:t>
            </a:r>
            <a:r>
              <a:rPr lang="en-US" dirty="0"/>
              <a:t> (opened or closed), allowing the cell to control the entry and exit of ions. </a:t>
            </a:r>
          </a:p>
          <a:p>
            <a:pPr lvl="1">
              <a:buFont typeface="Arial"/>
              <a:buChar char="•"/>
            </a:pPr>
            <a:r>
              <a:rPr lang="en-US" u="sng" dirty="0"/>
              <a:t>Carrier Proteins</a:t>
            </a:r>
            <a:r>
              <a:rPr lang="en-US" dirty="0"/>
              <a:t> have a binding site for a specific solute and constantly flip between two states so that the site is alternately open to opposite sides of the membrane. The substance will bind on the side where it at a high concentration and be released where it is at a low concentration. </a:t>
            </a:r>
          </a:p>
          <a:p>
            <a:pPr>
              <a:buFont typeface="Arial"/>
              <a:buChar char="•"/>
            </a:pPr>
            <a:endParaRPr lang="en-US" dirty="0"/>
          </a:p>
        </p:txBody>
      </p:sp>
    </p:spTree>
    <p:extLst>
      <p:ext uri="{BB962C8B-B14F-4D97-AF65-F5344CB8AC3E}">
        <p14:creationId xmlns:p14="http://schemas.microsoft.com/office/powerpoint/2010/main" val="4284100627"/>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Font typeface="Arial"/>
              <a:buChar char="•"/>
            </a:pPr>
            <a:r>
              <a:rPr lang="en-US" sz="2800" dirty="0"/>
              <a:t>The rate of diffusion of a substance across a membrane increases as its concentration gradient increases, but whereas lipid diffusion shows a linear relationship, facilitated diffusion has a curved relationship with a maximum rate. This is due to the rate being limited by the number of transport proteins. </a:t>
            </a:r>
          </a:p>
          <a:p>
            <a:endParaRPr lang="en-US" dirty="0"/>
          </a:p>
        </p:txBody>
      </p:sp>
    </p:spTree>
    <p:extLst>
      <p:ext uri="{BB962C8B-B14F-4D97-AF65-F5344CB8AC3E}">
        <p14:creationId xmlns:p14="http://schemas.microsoft.com/office/powerpoint/2010/main" val="791730723"/>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Active Transport (or Pumping)</a:t>
            </a:r>
            <a:endParaRPr lang="en-US" sz="4400" dirty="0"/>
          </a:p>
        </p:txBody>
      </p:sp>
      <p:pic>
        <p:nvPicPr>
          <p:cNvPr id="4" name="Content Placeholder 3" descr="http://www.mrothery.co.uk/images/Image76.gif"/>
          <p:cNvPicPr>
            <a:picLocks noGrp="1"/>
          </p:cNvPicPr>
          <p:nvPr>
            <p:ph idx="1"/>
          </p:nvPr>
        </p:nvPicPr>
        <p:blipFill>
          <a:blip r:embed="rId2">
            <a:extLst>
              <a:ext uri="{28A0092B-C50C-407E-A947-70E740481C1C}">
                <a14:useLocalDpi xmlns:a14="http://schemas.microsoft.com/office/drawing/2010/main" val="0"/>
              </a:ext>
            </a:extLst>
          </a:blip>
          <a:srcRect t="-28267" b="-28267"/>
          <a:stretch>
            <a:fillRect/>
          </a:stretch>
        </p:blipFill>
        <p:spPr bwMode="auto">
          <a:prstGeom prst="rect">
            <a:avLst/>
          </a:prstGeom>
          <a:noFill/>
          <a:ln>
            <a:noFill/>
          </a:ln>
        </p:spPr>
      </p:pic>
    </p:spTree>
    <p:extLst>
      <p:ext uri="{BB962C8B-B14F-4D97-AF65-F5344CB8AC3E}">
        <p14:creationId xmlns:p14="http://schemas.microsoft.com/office/powerpoint/2010/main" val="2129722452"/>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4949" y="492904"/>
            <a:ext cx="8208037" cy="5763184"/>
          </a:xfrm>
        </p:spPr>
        <p:txBody>
          <a:bodyPr>
            <a:normAutofit/>
          </a:bodyPr>
          <a:lstStyle/>
          <a:p>
            <a:pPr>
              <a:buFont typeface="Arial"/>
              <a:buChar char="•"/>
            </a:pPr>
            <a:r>
              <a:rPr lang="en-US" dirty="0"/>
              <a:t>Active transport is the pumping of substances across a membrane by a trans-membrane </a:t>
            </a:r>
            <a:r>
              <a:rPr lang="en-US" u="sng" dirty="0"/>
              <a:t>protein pump</a:t>
            </a:r>
            <a:r>
              <a:rPr lang="en-US" dirty="0"/>
              <a:t> molecule. </a:t>
            </a:r>
            <a:endParaRPr lang="en-US" dirty="0" smtClean="0"/>
          </a:p>
          <a:p>
            <a:pPr>
              <a:buFont typeface="Arial"/>
              <a:buChar char="•"/>
            </a:pPr>
            <a:r>
              <a:rPr lang="en-US" dirty="0" smtClean="0"/>
              <a:t>The </a:t>
            </a:r>
            <a:r>
              <a:rPr lang="en-US" dirty="0"/>
              <a:t>protein binds a molecule of the substance to be transported on one side of the membrane, changes shape, and releases it on the other side. </a:t>
            </a:r>
            <a:endParaRPr lang="en-US" dirty="0" smtClean="0"/>
          </a:p>
          <a:p>
            <a:pPr>
              <a:buFont typeface="Arial"/>
              <a:buChar char="•"/>
            </a:pPr>
            <a:r>
              <a:rPr lang="en-US" dirty="0" smtClean="0"/>
              <a:t>The </a:t>
            </a:r>
            <a:r>
              <a:rPr lang="en-US" dirty="0"/>
              <a:t>proteins are highly specific, so there is a different protein pump for each molecule to be transported. </a:t>
            </a:r>
            <a:endParaRPr lang="en-US" dirty="0" smtClean="0"/>
          </a:p>
          <a:p>
            <a:pPr>
              <a:buFont typeface="Arial"/>
              <a:buChar char="•"/>
            </a:pPr>
            <a:r>
              <a:rPr lang="en-US" dirty="0" smtClean="0"/>
              <a:t>The </a:t>
            </a:r>
            <a:r>
              <a:rPr lang="en-US" dirty="0"/>
              <a:t>protein pumps are also </a:t>
            </a:r>
            <a:r>
              <a:rPr lang="en-US" u="sng" dirty="0"/>
              <a:t>ATPase enzymes</a:t>
            </a:r>
            <a:r>
              <a:rPr lang="en-US" dirty="0"/>
              <a:t>, since they </a:t>
            </a:r>
            <a:r>
              <a:rPr lang="en-US" dirty="0" err="1"/>
              <a:t>catalyse</a:t>
            </a:r>
            <a:r>
              <a:rPr lang="en-US" dirty="0"/>
              <a:t> the splitting of ATP into ADP + phosphate (Pi), and use the energy released to change shape and pump the molecule. </a:t>
            </a:r>
            <a:endParaRPr lang="en-US" dirty="0" smtClean="0"/>
          </a:p>
          <a:p>
            <a:pPr>
              <a:buFont typeface="Arial"/>
              <a:buChar char="•"/>
            </a:pPr>
            <a:r>
              <a:rPr lang="en-US" dirty="0" smtClean="0"/>
              <a:t>Pumping </a:t>
            </a:r>
            <a:r>
              <a:rPr lang="en-US" dirty="0"/>
              <a:t>is therefore an </a:t>
            </a:r>
            <a:r>
              <a:rPr lang="en-US" u="sng" dirty="0"/>
              <a:t>active process</a:t>
            </a:r>
            <a:r>
              <a:rPr lang="en-US" dirty="0"/>
              <a:t>, and is the only transport mechanism that can transport substances </a:t>
            </a:r>
            <a:r>
              <a:rPr lang="en-US" u="sng" dirty="0"/>
              <a:t>up</a:t>
            </a:r>
            <a:r>
              <a:rPr lang="en-US" dirty="0"/>
              <a:t> their concentration gradient. </a:t>
            </a:r>
          </a:p>
          <a:p>
            <a:endParaRPr lang="en-US" dirty="0"/>
          </a:p>
        </p:txBody>
      </p:sp>
    </p:spTree>
    <p:extLst>
      <p:ext uri="{BB962C8B-B14F-4D97-AF65-F5344CB8AC3E}">
        <p14:creationId xmlns:p14="http://schemas.microsoft.com/office/powerpoint/2010/main" val="2543170612"/>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t>The </a:t>
            </a:r>
            <a:r>
              <a:rPr lang="en-US" sz="2400" b="1" dirty="0" err="1"/>
              <a:t>Na</a:t>
            </a:r>
            <a:r>
              <a:rPr lang="en-US" sz="2400" b="1" baseline="30000" dirty="0" err="1"/>
              <a:t>+</a:t>
            </a:r>
            <a:r>
              <a:rPr lang="en-US" sz="2400" b="1" dirty="0" err="1"/>
              <a:t>K</a:t>
            </a:r>
            <a:r>
              <a:rPr lang="en-US" sz="2400" b="1" baseline="30000" dirty="0"/>
              <a:t>+</a:t>
            </a:r>
            <a:r>
              <a:rPr lang="en-US" sz="2400" b="1" dirty="0"/>
              <a:t> Pump. </a:t>
            </a:r>
            <a:r>
              <a:rPr lang="en-US" sz="2400" dirty="0"/>
              <a:t>This transport protein is present in the cell membranes of all animal cells and is the most abundant and important of all membrane pumps</a:t>
            </a:r>
            <a:r>
              <a:rPr lang="en-US" sz="2400" dirty="0"/>
              <a:t> </a:t>
            </a:r>
          </a:p>
        </p:txBody>
      </p:sp>
      <p:pic>
        <p:nvPicPr>
          <p:cNvPr id="4" name="Content Placeholder 3" descr="http://www.mrothery.co.uk/images/Image77.gif"/>
          <p:cNvPicPr>
            <a:picLocks noGrp="1"/>
          </p:cNvPicPr>
          <p:nvPr>
            <p:ph idx="1"/>
          </p:nvPr>
        </p:nvPicPr>
        <p:blipFill>
          <a:blip r:embed="rId2">
            <a:extLst>
              <a:ext uri="{28A0092B-C50C-407E-A947-70E740481C1C}">
                <a14:useLocalDpi xmlns:a14="http://schemas.microsoft.com/office/drawing/2010/main" val="0"/>
              </a:ext>
            </a:extLst>
          </a:blip>
          <a:srcRect l="-3460" r="-3460"/>
          <a:stretch>
            <a:fillRect/>
          </a:stretch>
        </p:blipFill>
        <p:spPr bwMode="auto">
          <a:prstGeom prst="rect">
            <a:avLst/>
          </a:prstGeom>
          <a:noFill/>
          <a:ln>
            <a:noFill/>
          </a:ln>
        </p:spPr>
      </p:pic>
    </p:spTree>
    <p:extLst>
      <p:ext uri="{BB962C8B-B14F-4D97-AF65-F5344CB8AC3E}">
        <p14:creationId xmlns:p14="http://schemas.microsoft.com/office/powerpoint/2010/main" val="3938335330"/>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Vesicles</a:t>
            </a:r>
            <a:endParaRPr lang="en-US" dirty="0"/>
          </a:p>
        </p:txBody>
      </p:sp>
      <p:sp>
        <p:nvSpPr>
          <p:cNvPr id="3" name="Content Placeholder 2"/>
          <p:cNvSpPr>
            <a:spLocks noGrp="1"/>
          </p:cNvSpPr>
          <p:nvPr>
            <p:ph idx="1"/>
          </p:nvPr>
        </p:nvSpPr>
        <p:spPr/>
        <p:txBody>
          <a:bodyPr/>
          <a:lstStyle/>
          <a:p>
            <a:pPr>
              <a:buFont typeface="Arial"/>
              <a:buChar char="•"/>
            </a:pPr>
            <a:r>
              <a:rPr lang="en-US" dirty="0"/>
              <a:t>The processes described so far only apply to small molecules. Large molecules (such as proteins, polysaccharides and nucleotides) and even whole cells are moved in and out of cells by using </a:t>
            </a:r>
            <a:r>
              <a:rPr lang="en-US" u="sng" dirty="0"/>
              <a:t>membrane vesicles</a:t>
            </a:r>
            <a:r>
              <a:rPr lang="en-US" dirty="0"/>
              <a:t>.</a:t>
            </a:r>
          </a:p>
          <a:p>
            <a:endParaRPr lang="en-US" dirty="0"/>
          </a:p>
        </p:txBody>
      </p:sp>
    </p:spTree>
    <p:extLst>
      <p:ext uri="{BB962C8B-B14F-4D97-AF65-F5344CB8AC3E}">
        <p14:creationId xmlns:p14="http://schemas.microsoft.com/office/powerpoint/2010/main" val="3512383971"/>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Endocytosis</a:t>
            </a:r>
            <a:endParaRPr lang="en-US" dirty="0"/>
          </a:p>
        </p:txBody>
      </p:sp>
      <p:sp>
        <p:nvSpPr>
          <p:cNvPr id="3" name="Content Placeholder 2"/>
          <p:cNvSpPr>
            <a:spLocks noGrp="1"/>
          </p:cNvSpPr>
          <p:nvPr>
            <p:ph idx="1"/>
          </p:nvPr>
        </p:nvSpPr>
        <p:spPr>
          <a:xfrm>
            <a:off x="379124" y="1744122"/>
            <a:ext cx="8416556" cy="4720503"/>
          </a:xfrm>
        </p:spPr>
        <p:txBody>
          <a:bodyPr>
            <a:normAutofit/>
          </a:bodyPr>
          <a:lstStyle/>
          <a:p>
            <a:pPr>
              <a:buFont typeface="Arial"/>
              <a:buChar char="•"/>
            </a:pPr>
            <a:r>
              <a:rPr lang="en-US" dirty="0"/>
              <a:t>T</a:t>
            </a:r>
            <a:r>
              <a:rPr lang="en-US" dirty="0" smtClean="0"/>
              <a:t>he </a:t>
            </a:r>
            <a:r>
              <a:rPr lang="en-US" dirty="0"/>
              <a:t>transport of materials into a cell. </a:t>
            </a:r>
            <a:endParaRPr lang="en-US" dirty="0" smtClean="0"/>
          </a:p>
          <a:p>
            <a:pPr>
              <a:buFont typeface="Arial"/>
              <a:buChar char="•"/>
            </a:pPr>
            <a:r>
              <a:rPr lang="en-US" dirty="0" smtClean="0"/>
              <a:t>Materials </a:t>
            </a:r>
            <a:r>
              <a:rPr lang="en-US" dirty="0"/>
              <a:t>are enclosed by a fold of the cell membrane, which then pinches shut to form a closed vesicle. </a:t>
            </a:r>
            <a:endParaRPr lang="en-US" dirty="0" smtClean="0"/>
          </a:p>
          <a:p>
            <a:pPr>
              <a:buFont typeface="Arial"/>
              <a:buChar char="•"/>
            </a:pPr>
            <a:r>
              <a:rPr lang="en-US" dirty="0" smtClean="0"/>
              <a:t>Strictly </a:t>
            </a:r>
            <a:r>
              <a:rPr lang="en-US" dirty="0"/>
              <a:t>speaking the material has not yet crossed the membrane, so it is usually digested and the small product molecules are absorbed by the methods above. </a:t>
            </a:r>
            <a:endParaRPr lang="en-US" dirty="0" smtClean="0"/>
          </a:p>
          <a:p>
            <a:pPr>
              <a:buFont typeface="Arial"/>
              <a:buChar char="•"/>
            </a:pPr>
            <a:r>
              <a:rPr lang="en-US" dirty="0" smtClean="0"/>
              <a:t>When </a:t>
            </a:r>
            <a:r>
              <a:rPr lang="en-US" dirty="0"/>
              <a:t>the materials and the vesicles are small (such as a protein molecule) the process is known as </a:t>
            </a:r>
            <a:r>
              <a:rPr lang="en-US" u="sng" dirty="0"/>
              <a:t>pinocytosis</a:t>
            </a:r>
            <a:r>
              <a:rPr lang="en-US" dirty="0"/>
              <a:t> (cell drinking), and if the materials are large (such as a white blood cell ingesting a bacterial cell) the process is known as </a:t>
            </a:r>
            <a:r>
              <a:rPr lang="en-US" u="sng" dirty="0"/>
              <a:t>phagocytosis</a:t>
            </a:r>
            <a:r>
              <a:rPr lang="en-US" dirty="0"/>
              <a:t> (cell eating).</a:t>
            </a:r>
            <a:r>
              <a:rPr lang="en-US" dirty="0"/>
              <a:t> </a:t>
            </a:r>
          </a:p>
        </p:txBody>
      </p:sp>
    </p:spTree>
    <p:extLst>
      <p:ext uri="{BB962C8B-B14F-4D97-AF65-F5344CB8AC3E}">
        <p14:creationId xmlns:p14="http://schemas.microsoft.com/office/powerpoint/2010/main" val="335247511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Ribosomes</a:t>
            </a:r>
            <a:endParaRPr lang="en-US" dirty="0"/>
          </a:p>
        </p:txBody>
      </p:sp>
      <p:sp>
        <p:nvSpPr>
          <p:cNvPr id="6" name="Text Placeholder 5"/>
          <p:cNvSpPr>
            <a:spLocks noGrp="1"/>
          </p:cNvSpPr>
          <p:nvPr>
            <p:ph type="body" sz="half" idx="2"/>
          </p:nvPr>
        </p:nvSpPr>
        <p:spPr/>
        <p:txBody>
          <a:bodyPr/>
          <a:lstStyle/>
          <a:p>
            <a:r>
              <a:rPr lang="en-US" dirty="0" smtClean="0"/>
              <a:t>Sites of Protein Synthesis</a:t>
            </a:r>
            <a:endParaRPr lang="en-US" dirty="0"/>
          </a:p>
        </p:txBody>
      </p:sp>
      <p:pic>
        <p:nvPicPr>
          <p:cNvPr id="9" name="Picture Placeholder 8"/>
          <p:cNvPicPr>
            <a:picLocks noGrp="1" noChangeAspect="1"/>
          </p:cNvPicPr>
          <p:nvPr>
            <p:ph type="pic" idx="1"/>
          </p:nvPr>
        </p:nvPicPr>
        <p:blipFill rotWithShape="1">
          <a:blip r:embed="rId2"/>
          <a:srcRect l="-319" t="-1" r="-289" b="-2340"/>
          <a:stretch/>
        </p:blipFill>
        <p:spPr>
          <a:xfrm rot="-60000">
            <a:off x="2099422" y="595319"/>
            <a:ext cx="4903881" cy="3743198"/>
          </a:xfrm>
        </p:spPr>
      </p:pic>
    </p:spTree>
    <p:extLst>
      <p:ext uri="{BB962C8B-B14F-4D97-AF65-F5344CB8AC3E}">
        <p14:creationId xmlns:p14="http://schemas.microsoft.com/office/powerpoint/2010/main" val="1845678161"/>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www.mrothery.co.uk/images/Image79.gif"/>
          <p:cNvPicPr>
            <a:picLocks noGrp="1"/>
          </p:cNvPicPr>
          <p:nvPr>
            <p:ph idx="1"/>
          </p:nvPr>
        </p:nvPicPr>
        <p:blipFill>
          <a:blip r:embed="rId2">
            <a:extLst>
              <a:ext uri="{28A0092B-C50C-407E-A947-70E740481C1C}">
                <a14:useLocalDpi xmlns:a14="http://schemas.microsoft.com/office/drawing/2010/main" val="0"/>
              </a:ext>
            </a:extLst>
          </a:blip>
          <a:srcRect t="-15774" b="-15774"/>
          <a:stretch>
            <a:fillRect/>
          </a:stretch>
        </p:blipFill>
        <p:spPr bwMode="auto">
          <a:xfrm>
            <a:off x="284343" y="436030"/>
            <a:ext cx="8606118" cy="6028595"/>
          </a:xfrm>
          <a:prstGeom prst="rect">
            <a:avLst/>
          </a:prstGeom>
          <a:noFill/>
          <a:ln>
            <a:noFill/>
          </a:ln>
        </p:spPr>
      </p:pic>
    </p:spTree>
    <p:extLst>
      <p:ext uri="{BB962C8B-B14F-4D97-AF65-F5344CB8AC3E}">
        <p14:creationId xmlns:p14="http://schemas.microsoft.com/office/powerpoint/2010/main" val="584744318"/>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Exocytosis</a:t>
            </a:r>
            <a:endParaRPr lang="en-US" dirty="0"/>
          </a:p>
        </p:txBody>
      </p:sp>
      <p:sp>
        <p:nvSpPr>
          <p:cNvPr id="3" name="Content Placeholder 2"/>
          <p:cNvSpPr>
            <a:spLocks noGrp="1"/>
          </p:cNvSpPr>
          <p:nvPr>
            <p:ph idx="1"/>
          </p:nvPr>
        </p:nvSpPr>
        <p:spPr>
          <a:xfrm>
            <a:off x="551280" y="2038388"/>
            <a:ext cx="8041440" cy="4312490"/>
          </a:xfrm>
        </p:spPr>
        <p:txBody>
          <a:bodyPr>
            <a:normAutofit lnSpcReduction="10000"/>
          </a:bodyPr>
          <a:lstStyle/>
          <a:p>
            <a:pPr>
              <a:buFont typeface="Arial"/>
              <a:buChar char="•"/>
            </a:pPr>
            <a:r>
              <a:rPr lang="en-US" dirty="0" smtClean="0"/>
              <a:t>The </a:t>
            </a:r>
            <a:r>
              <a:rPr lang="en-US" dirty="0"/>
              <a:t>transport of materials out of a cell. It is the exact reverse of endocytosis. </a:t>
            </a:r>
            <a:endParaRPr lang="en-US" dirty="0" smtClean="0"/>
          </a:p>
          <a:p>
            <a:pPr>
              <a:buFont typeface="Arial"/>
              <a:buChar char="•"/>
            </a:pPr>
            <a:r>
              <a:rPr lang="en-US" dirty="0" smtClean="0"/>
              <a:t>Materials </a:t>
            </a:r>
            <a:r>
              <a:rPr lang="en-US" dirty="0"/>
              <a:t>to be exported must first be enclosed in a membrane vesicle, usually from the RER and Golgi Body. </a:t>
            </a:r>
            <a:endParaRPr lang="en-US" dirty="0" smtClean="0"/>
          </a:p>
          <a:p>
            <a:pPr>
              <a:buFont typeface="Arial"/>
              <a:buChar char="•"/>
            </a:pPr>
            <a:r>
              <a:rPr lang="en-US" dirty="0" smtClean="0"/>
              <a:t>Hormones </a:t>
            </a:r>
            <a:r>
              <a:rPr lang="en-US" dirty="0"/>
              <a:t>and digestive enzymes are secreted by exocytosis from the secretory cells of the intestine and endocrine glands.</a:t>
            </a:r>
          </a:p>
          <a:p>
            <a:pPr>
              <a:buFont typeface="Arial"/>
              <a:buChar char="•"/>
            </a:pPr>
            <a:r>
              <a:rPr lang="en-US" dirty="0"/>
              <a:t>Sometimes materials can pass straight through cells without ever making contact with the cytoplasm by being taken in by endocytosis at one end of a cell and passing out by exocytosis at the other end.</a:t>
            </a:r>
          </a:p>
          <a:p>
            <a:endParaRPr lang="en-US" dirty="0"/>
          </a:p>
        </p:txBody>
      </p:sp>
    </p:spTree>
    <p:extLst>
      <p:ext uri="{BB962C8B-B14F-4D97-AF65-F5344CB8AC3E}">
        <p14:creationId xmlns:p14="http://schemas.microsoft.com/office/powerpoint/2010/main" val="2475456329"/>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Membrane Transport</a:t>
            </a:r>
            <a:endParaRPr lang="en-US" dirty="0"/>
          </a:p>
        </p:txBody>
      </p:sp>
      <p:pic>
        <p:nvPicPr>
          <p:cNvPr id="4" name="Content Placeholder 3"/>
          <p:cNvPicPr>
            <a:picLocks noGrp="1" noChangeAspect="1"/>
          </p:cNvPicPr>
          <p:nvPr>
            <p:ph idx="1"/>
          </p:nvPr>
        </p:nvPicPr>
        <p:blipFill>
          <a:blip r:embed="rId2"/>
          <a:srcRect l="-145" r="-145"/>
          <a:stretch>
            <a:fillRect/>
          </a:stretch>
        </p:blipFill>
        <p:spPr/>
      </p:pic>
    </p:spTree>
    <p:extLst>
      <p:ext uri="{BB962C8B-B14F-4D97-AF65-F5344CB8AC3E}">
        <p14:creationId xmlns:p14="http://schemas.microsoft.com/office/powerpoint/2010/main" val="409069238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Ribosomes</a:t>
            </a:r>
            <a:endParaRPr lang="en-US" dirty="0"/>
          </a:p>
        </p:txBody>
      </p:sp>
      <p:sp>
        <p:nvSpPr>
          <p:cNvPr id="3" name="Content Placeholder 2"/>
          <p:cNvSpPr>
            <a:spLocks noGrp="1"/>
          </p:cNvSpPr>
          <p:nvPr>
            <p:ph idx="1"/>
          </p:nvPr>
        </p:nvSpPr>
        <p:spPr/>
        <p:txBody>
          <a:bodyPr/>
          <a:lstStyle/>
          <a:p>
            <a:pPr>
              <a:buFont typeface="Arial"/>
              <a:buChar char="•"/>
            </a:pPr>
            <a:r>
              <a:rPr lang="en-US" dirty="0" smtClean="0"/>
              <a:t>There are 2 types</a:t>
            </a:r>
          </a:p>
          <a:p>
            <a:pPr lvl="1">
              <a:buFont typeface="Arial"/>
              <a:buChar char="•"/>
            </a:pPr>
            <a:r>
              <a:rPr lang="en-US" dirty="0" smtClean="0"/>
              <a:t>70S (found in prokaryotes, chloroplasts and mitochondria)</a:t>
            </a:r>
          </a:p>
          <a:p>
            <a:pPr lvl="1">
              <a:buFont typeface="Arial"/>
              <a:buChar char="•"/>
            </a:pPr>
            <a:r>
              <a:rPr lang="en-US" dirty="0" smtClean="0"/>
              <a:t>80S (found in eukaryotes)</a:t>
            </a:r>
          </a:p>
          <a:p>
            <a:pPr>
              <a:buFont typeface="Arial"/>
              <a:buChar char="•"/>
            </a:pPr>
            <a:r>
              <a:rPr lang="en-US" dirty="0"/>
              <a:t>They are very small organelles</a:t>
            </a:r>
          </a:p>
          <a:p>
            <a:pPr lvl="1">
              <a:buFont typeface="Arial"/>
              <a:buChar char="•"/>
            </a:pPr>
            <a:r>
              <a:rPr lang="en-US" dirty="0"/>
              <a:t>Consist of 2 units (see BS P. 150)</a:t>
            </a:r>
          </a:p>
          <a:p>
            <a:pPr>
              <a:buFont typeface="Arial"/>
              <a:buChar char="•"/>
            </a:pPr>
            <a:r>
              <a:rPr lang="en-US" dirty="0"/>
              <a:t>Made of RNA (ribonucleic acid) and protein</a:t>
            </a:r>
          </a:p>
          <a:p>
            <a:pPr>
              <a:buFont typeface="Arial"/>
              <a:buChar char="•"/>
            </a:pPr>
            <a:r>
              <a:rPr lang="en-US" dirty="0"/>
              <a:t>May form </a:t>
            </a:r>
            <a:r>
              <a:rPr lang="en-US" dirty="0" err="1"/>
              <a:t>polysomes</a:t>
            </a:r>
            <a:r>
              <a:rPr lang="en-US" dirty="0"/>
              <a:t> which is a collection of ribosomes strung along </a:t>
            </a:r>
            <a:r>
              <a:rPr lang="en-US" dirty="0" smtClean="0"/>
              <a:t>mRNA</a:t>
            </a:r>
          </a:p>
          <a:p>
            <a:pPr>
              <a:buFont typeface="Arial"/>
              <a:buChar char="•"/>
            </a:pPr>
            <a:endParaRPr lang="en-US" dirty="0" smtClean="0"/>
          </a:p>
          <a:p>
            <a:pPr>
              <a:buFont typeface="Arial"/>
              <a:buChar char="•"/>
            </a:pPr>
            <a:endParaRPr lang="en-US" dirty="0"/>
          </a:p>
        </p:txBody>
      </p:sp>
    </p:spTree>
    <p:extLst>
      <p:ext uri="{BB962C8B-B14F-4D97-AF65-F5344CB8AC3E}">
        <p14:creationId xmlns:p14="http://schemas.microsoft.com/office/powerpoint/2010/main" val="326716838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Ribosomes cont’d</a:t>
            </a:r>
            <a:endParaRPr lang="en-US" dirty="0"/>
          </a:p>
        </p:txBody>
      </p:sp>
      <p:sp>
        <p:nvSpPr>
          <p:cNvPr id="3" name="Content Placeholder 2"/>
          <p:cNvSpPr>
            <a:spLocks noGrp="1"/>
          </p:cNvSpPr>
          <p:nvPr>
            <p:ph idx="1"/>
          </p:nvPr>
        </p:nvSpPr>
        <p:spPr/>
        <p:txBody>
          <a:bodyPr>
            <a:normAutofit/>
          </a:bodyPr>
          <a:lstStyle/>
          <a:p>
            <a:pPr>
              <a:buFont typeface="Arial"/>
              <a:buChar char="•"/>
            </a:pPr>
            <a:r>
              <a:rPr lang="en-US" dirty="0" smtClean="0"/>
              <a:t>Sites for protein synthesis</a:t>
            </a:r>
          </a:p>
          <a:p>
            <a:pPr>
              <a:buFont typeface="Arial"/>
              <a:buChar char="•"/>
            </a:pPr>
            <a:r>
              <a:rPr lang="en-US" dirty="0" smtClean="0"/>
              <a:t>Found free in the cytoplasm as well as on the RER.</a:t>
            </a:r>
          </a:p>
          <a:p>
            <a:pPr>
              <a:buFont typeface="Arial"/>
              <a:buChar char="•"/>
            </a:pPr>
            <a:r>
              <a:rPr lang="en-US" dirty="0" smtClean="0"/>
              <a:t>Proteins that are manufactured on the ribosomes are transported throughout the cell by RER</a:t>
            </a:r>
            <a:endParaRPr lang="en-US" dirty="0"/>
          </a:p>
        </p:txBody>
      </p:sp>
    </p:spTree>
    <p:extLst>
      <p:ext uri="{BB962C8B-B14F-4D97-AF65-F5344CB8AC3E}">
        <p14:creationId xmlns:p14="http://schemas.microsoft.com/office/powerpoint/2010/main" val="313386628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Ribosomes cont’d</a:t>
            </a:r>
            <a:endParaRPr lang="en-US" dirty="0"/>
          </a:p>
        </p:txBody>
      </p:sp>
      <p:sp>
        <p:nvSpPr>
          <p:cNvPr id="3" name="Content Placeholder 2"/>
          <p:cNvSpPr>
            <a:spLocks noGrp="1"/>
          </p:cNvSpPr>
          <p:nvPr>
            <p:ph idx="1"/>
          </p:nvPr>
        </p:nvSpPr>
        <p:spPr/>
        <p:txBody>
          <a:bodyPr/>
          <a:lstStyle/>
          <a:p>
            <a:pPr>
              <a:buFont typeface="Arial"/>
              <a:buChar char="•"/>
            </a:pPr>
            <a:r>
              <a:rPr lang="en-US" dirty="0" smtClean="0"/>
              <a:t>Proteins made by ER bound ribosomes tend to be secreted from the cell.</a:t>
            </a:r>
          </a:p>
          <a:p>
            <a:pPr lvl="1">
              <a:buFont typeface="Arial"/>
              <a:buChar char="•"/>
            </a:pPr>
            <a:r>
              <a:rPr lang="en-US" dirty="0" err="1" smtClean="0"/>
              <a:t>Haemoglobin</a:t>
            </a:r>
            <a:r>
              <a:rPr lang="en-US" dirty="0" smtClean="0"/>
              <a:t> is an example of a protein made by free ribosomes in the cytoplasm in young RBC</a:t>
            </a:r>
          </a:p>
          <a:p>
            <a:pPr lvl="1">
              <a:buFont typeface="Arial"/>
              <a:buChar char="•"/>
            </a:pPr>
            <a:r>
              <a:rPr lang="en-US" dirty="0" smtClean="0"/>
              <a:t>Enzymes involved in glycolysis (1</a:t>
            </a:r>
            <a:r>
              <a:rPr lang="en-US" baseline="30000" dirty="0" smtClean="0"/>
              <a:t>st</a:t>
            </a:r>
            <a:r>
              <a:rPr lang="en-US" dirty="0" smtClean="0"/>
              <a:t> stage in respiration)</a:t>
            </a:r>
          </a:p>
          <a:p>
            <a:pPr>
              <a:buFont typeface="Arial"/>
              <a:buChar char="•"/>
            </a:pPr>
            <a:endParaRPr lang="en-US" dirty="0"/>
          </a:p>
        </p:txBody>
      </p:sp>
    </p:spTree>
    <p:extLst>
      <p:ext uri="{BB962C8B-B14F-4D97-AF65-F5344CB8AC3E}">
        <p14:creationId xmlns:p14="http://schemas.microsoft.com/office/powerpoint/2010/main" val="1616834835"/>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Sketchbook.thmx</Template>
  <TotalTime>601</TotalTime>
  <Words>3253</Words>
  <Application>Microsoft Macintosh PowerPoint</Application>
  <PresentationFormat>On-screen Show (4:3)</PresentationFormat>
  <Paragraphs>258</Paragraphs>
  <Slides>62</Slides>
  <Notes>8</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Sketchbook</vt:lpstr>
      <vt:lpstr>Cell Structure</vt:lpstr>
      <vt:lpstr>Endoplasmic Reticulum</vt:lpstr>
      <vt:lpstr>PowerPoint Presentation</vt:lpstr>
      <vt:lpstr>Endoplasmic Reticulum</vt:lpstr>
      <vt:lpstr>ER cont’d</vt:lpstr>
      <vt:lpstr>Ribosomes</vt:lpstr>
      <vt:lpstr>Ribosomes</vt:lpstr>
      <vt:lpstr>Ribosomes cont’d</vt:lpstr>
      <vt:lpstr>Ribosomes cont’d</vt:lpstr>
      <vt:lpstr>Quick Question!</vt:lpstr>
      <vt:lpstr>Mitochondrion</vt:lpstr>
      <vt:lpstr>PowerPoint Presentation</vt:lpstr>
      <vt:lpstr>Mitochondria</vt:lpstr>
      <vt:lpstr>Mitochondria cont’d</vt:lpstr>
      <vt:lpstr>Mitochondria cont’d</vt:lpstr>
      <vt:lpstr>PowerPoint Presentation</vt:lpstr>
      <vt:lpstr>Golgi Body/Apparatus</vt:lpstr>
      <vt:lpstr>PowerPoint Presentation</vt:lpstr>
      <vt:lpstr>Chloroplast</vt:lpstr>
      <vt:lpstr>Chloroplasts cont’d</vt:lpstr>
      <vt:lpstr>PowerPoint Presentation</vt:lpstr>
      <vt:lpstr>Lysosomes</vt:lpstr>
      <vt:lpstr>PowerPoint Presentation</vt:lpstr>
      <vt:lpstr>Cell membrane</vt:lpstr>
      <vt:lpstr>PowerPoint Presentation</vt:lpstr>
      <vt:lpstr>Cell membrane cont’d</vt:lpstr>
      <vt:lpstr>Phospholipids</vt:lpstr>
      <vt:lpstr>PowerPoint Presentation</vt:lpstr>
      <vt:lpstr>The Proteins</vt:lpstr>
      <vt:lpstr>Proteins cont’d</vt:lpstr>
      <vt:lpstr>Proteins cont’d</vt:lpstr>
      <vt:lpstr>Carbohydrates</vt:lpstr>
      <vt:lpstr>Nucleus</vt:lpstr>
      <vt:lpstr>Nucleus cont’d</vt:lpstr>
      <vt:lpstr>Cytoskeleton</vt:lpstr>
      <vt:lpstr>Cytoskeleton</vt:lpstr>
      <vt:lpstr>Summary of the Differences Between Prokaryotic and Eukaryotic Cells</vt:lpstr>
      <vt:lpstr>Endosymbiosis</vt:lpstr>
      <vt:lpstr>Endosymbiosis</vt:lpstr>
      <vt:lpstr>Transport Across The Membrane</vt:lpstr>
      <vt:lpstr>PowerPoint Presentation</vt:lpstr>
      <vt:lpstr>Simple Diffusion</vt:lpstr>
      <vt:lpstr>PowerPoint Presentation</vt:lpstr>
      <vt:lpstr>Osmosis</vt:lpstr>
      <vt:lpstr>Osmosis</vt:lpstr>
      <vt:lpstr>Osmosis</vt:lpstr>
      <vt:lpstr>Water Potential</vt:lpstr>
      <vt:lpstr>Cells and Osmosis</vt:lpstr>
      <vt:lpstr>The effects of these solutions on cells are shown in this diagram: </vt:lpstr>
      <vt:lpstr>PowerPoint Presentation</vt:lpstr>
      <vt:lpstr>Problems living cells face</vt:lpstr>
      <vt:lpstr>Facilitated Diffusion</vt:lpstr>
      <vt:lpstr>PowerPoint Presentation</vt:lpstr>
      <vt:lpstr>PowerPoint Presentation</vt:lpstr>
      <vt:lpstr>Active Transport (or Pumping)</vt:lpstr>
      <vt:lpstr>PowerPoint Presentation</vt:lpstr>
      <vt:lpstr>The Na+K+ Pump. This transport protein is present in the cell membranes of all animal cells and is the most abundant and important of all membrane pumps </vt:lpstr>
      <vt:lpstr>Vesicles</vt:lpstr>
      <vt:lpstr>Endocytosis</vt:lpstr>
      <vt:lpstr>PowerPoint Presentation</vt:lpstr>
      <vt:lpstr>Exocytosis</vt:lpstr>
      <vt:lpstr>Summary of Membrane Transport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Jeanelle Looby</dc:creator>
  <cp:lastModifiedBy>Jeanelle Looby</cp:lastModifiedBy>
  <cp:revision>28</cp:revision>
  <dcterms:created xsi:type="dcterms:W3CDTF">2011-10-03T05:53:48Z</dcterms:created>
  <dcterms:modified xsi:type="dcterms:W3CDTF">2011-10-07T15:38:16Z</dcterms:modified>
</cp:coreProperties>
</file>