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68" d="100"/>
          <a:sy n="68" d="100"/>
        </p:scale>
        <p:origin x="79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34436-5FB4-43F3-B364-481B8AE11DD7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425FA-F3AB-4197-8D1F-34D67FA1F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4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425FA-F3AB-4197-8D1F-34D67FA1FE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8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758E-46B4-4451-8E4C-0A240D1BE77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524C-FEA7-4BD6-AB67-FDA37306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8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758E-46B4-4451-8E4C-0A240D1BE77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524C-FEA7-4BD6-AB67-FDA37306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3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758E-46B4-4451-8E4C-0A240D1BE77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524C-FEA7-4BD6-AB67-FDA37306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9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758E-46B4-4451-8E4C-0A240D1BE77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524C-FEA7-4BD6-AB67-FDA37306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5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758E-46B4-4451-8E4C-0A240D1BE77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524C-FEA7-4BD6-AB67-FDA37306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0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758E-46B4-4451-8E4C-0A240D1BE77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524C-FEA7-4BD6-AB67-FDA37306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758E-46B4-4451-8E4C-0A240D1BE77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524C-FEA7-4BD6-AB67-FDA37306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7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758E-46B4-4451-8E4C-0A240D1BE77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524C-FEA7-4BD6-AB67-FDA37306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0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758E-46B4-4451-8E4C-0A240D1BE77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524C-FEA7-4BD6-AB67-FDA37306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0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758E-46B4-4451-8E4C-0A240D1BE77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524C-FEA7-4BD6-AB67-FDA37306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2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758E-46B4-4451-8E4C-0A240D1BE77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524C-FEA7-4BD6-AB67-FDA37306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6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758E-46B4-4451-8E4C-0A240D1BE77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D524C-FEA7-4BD6-AB67-FDA37306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5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9181784" y="1170878"/>
            <a:ext cx="3010215" cy="45050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1785" cy="6858000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9181785" y="0"/>
            <a:ext cx="3010215" cy="1349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9181785" y="5508702"/>
            <a:ext cx="3010215" cy="13492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9300117" y="148969"/>
            <a:ext cx="2891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My Backyard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300117" y="1550020"/>
            <a:ext cx="2665142" cy="1675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Biology Project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Brandon Wooding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Form 3n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548510" y="5074712"/>
            <a:ext cx="1688125" cy="1688125"/>
            <a:chOff x="1242645" y="691659"/>
            <a:chExt cx="2286000" cy="2286000"/>
          </a:xfrm>
        </p:grpSpPr>
        <p:sp>
          <p:nvSpPr>
            <p:cNvPr id="5" name="Oval 4"/>
            <p:cNvSpPr/>
            <p:nvPr/>
          </p:nvSpPr>
          <p:spPr>
            <a:xfrm>
              <a:off x="1242645" y="691659"/>
              <a:ext cx="2286000" cy="2286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79805" y="828819"/>
              <a:ext cx="2011680" cy="2011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9118676" y="5076906"/>
            <a:ext cx="1688125" cy="1688125"/>
            <a:chOff x="1242645" y="691659"/>
            <a:chExt cx="2286000" cy="2286000"/>
          </a:xfrm>
        </p:grpSpPr>
        <p:sp>
          <p:nvSpPr>
            <p:cNvPr id="11" name="Oval 10"/>
            <p:cNvSpPr/>
            <p:nvPr/>
          </p:nvSpPr>
          <p:spPr>
            <a:xfrm>
              <a:off x="1242645" y="691659"/>
              <a:ext cx="2286000" cy="2286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379805" y="828819"/>
              <a:ext cx="2011680" cy="2011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5539853" y="2922850"/>
            <a:ext cx="1688125" cy="1688125"/>
            <a:chOff x="1242645" y="691659"/>
            <a:chExt cx="2286000" cy="2286000"/>
          </a:xfrm>
        </p:grpSpPr>
        <p:sp>
          <p:nvSpPr>
            <p:cNvPr id="14" name="Oval 13"/>
            <p:cNvSpPr/>
            <p:nvPr/>
          </p:nvSpPr>
          <p:spPr>
            <a:xfrm>
              <a:off x="1242645" y="691659"/>
              <a:ext cx="2286000" cy="2286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379805" y="828819"/>
              <a:ext cx="2011680" cy="2011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7901820" y="2936506"/>
            <a:ext cx="1688125" cy="1688125"/>
            <a:chOff x="1242645" y="691659"/>
            <a:chExt cx="2286000" cy="2286000"/>
          </a:xfrm>
        </p:grpSpPr>
        <p:sp>
          <p:nvSpPr>
            <p:cNvPr id="17" name="Oval 16"/>
            <p:cNvSpPr/>
            <p:nvPr/>
          </p:nvSpPr>
          <p:spPr>
            <a:xfrm>
              <a:off x="1242645" y="691659"/>
              <a:ext cx="2286000" cy="2286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379805" y="828819"/>
              <a:ext cx="2011680" cy="2011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0270820" y="2922850"/>
            <a:ext cx="1688125" cy="1688125"/>
            <a:chOff x="1242645" y="691659"/>
            <a:chExt cx="2286000" cy="2286000"/>
          </a:xfrm>
        </p:grpSpPr>
        <p:sp>
          <p:nvSpPr>
            <p:cNvPr id="20" name="Oval 19"/>
            <p:cNvSpPr/>
            <p:nvPr/>
          </p:nvSpPr>
          <p:spPr>
            <a:xfrm>
              <a:off x="1242645" y="691659"/>
              <a:ext cx="2286000" cy="2286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379805" y="828819"/>
              <a:ext cx="2011680" cy="2011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6629395" y="68659"/>
            <a:ext cx="1688125" cy="1688125"/>
            <a:chOff x="1242645" y="691659"/>
            <a:chExt cx="2286000" cy="2286000"/>
          </a:xfrm>
        </p:grpSpPr>
        <p:sp>
          <p:nvSpPr>
            <p:cNvPr id="23" name="Oval 22"/>
            <p:cNvSpPr/>
            <p:nvPr/>
          </p:nvSpPr>
          <p:spPr>
            <a:xfrm>
              <a:off x="1242645" y="691659"/>
              <a:ext cx="2286000" cy="2286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379805" y="828819"/>
              <a:ext cx="2011680" cy="2011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9017388" y="1011053"/>
            <a:ext cx="1688125" cy="1688125"/>
            <a:chOff x="1242645" y="691659"/>
            <a:chExt cx="2286000" cy="2286000"/>
          </a:xfrm>
        </p:grpSpPr>
        <p:sp>
          <p:nvSpPr>
            <p:cNvPr id="26" name="Oval 25"/>
            <p:cNvSpPr/>
            <p:nvPr/>
          </p:nvSpPr>
          <p:spPr>
            <a:xfrm>
              <a:off x="1242645" y="691659"/>
              <a:ext cx="2286000" cy="2286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379805" y="828819"/>
              <a:ext cx="2011680" cy="2011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641141" y="3575506"/>
            <a:ext cx="148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Caterpillar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03107" y="3575506"/>
            <a:ext cx="148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Ants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60851" y="3575506"/>
            <a:ext cx="148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Gnats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19963" y="5718719"/>
            <a:ext cx="148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Lime Tree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49797" y="5718719"/>
            <a:ext cx="148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Frangipani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6794694" y="4610975"/>
            <a:ext cx="211015" cy="34085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8073447" y="4677425"/>
            <a:ext cx="308553" cy="410943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9127587" y="4659632"/>
            <a:ext cx="322151" cy="428736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0503878" y="4700801"/>
            <a:ext cx="308553" cy="410943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730682" y="540495"/>
            <a:ext cx="1485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Bird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(Kiskidee)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096167" y="1645998"/>
            <a:ext cx="148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Lizard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10234243" y="2658420"/>
            <a:ext cx="269635" cy="35674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9125013" y="2586633"/>
            <a:ext cx="181703" cy="31625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692709" y="1799749"/>
            <a:ext cx="433982" cy="108943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8340558" y="874037"/>
            <a:ext cx="755609" cy="3880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20504" y="5778838"/>
            <a:ext cx="457200" cy="457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155428" y="5774373"/>
            <a:ext cx="1764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Producer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20504" y="3749248"/>
            <a:ext cx="457200" cy="457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155428" y="3744783"/>
            <a:ext cx="1764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Primary Consumer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20504" y="1862813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155428" y="1858348"/>
            <a:ext cx="1764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Secondary Consumer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520504" y="580571"/>
            <a:ext cx="457200" cy="457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155428" y="576106"/>
            <a:ext cx="1764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Tertiary Consumer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4075" y="0"/>
            <a:ext cx="9701561" cy="13492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914400" cy="1349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216168" y="0"/>
            <a:ext cx="1975832" cy="1349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1762" y="212984"/>
            <a:ext cx="91070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Cooper Black" panose="0208090404030B020404" pitchFamily="18" charset="0"/>
              </a:rPr>
              <a:t>Organisms - Commitment</a:t>
            </a:r>
            <a:endParaRPr lang="en-US" sz="5400" dirty="0">
              <a:solidFill>
                <a:schemeClr val="accent3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0591" y="1562282"/>
            <a:ext cx="11745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unga" panose="020B0502040204020203" pitchFamily="34" charset="0"/>
                <a:cs typeface="Tunga" panose="020B0502040204020203" pitchFamily="34" charset="0"/>
              </a:rPr>
              <a:t>Some of the organisms in My Backyard have taken up permanent residence and others pass in and out.</a:t>
            </a:r>
            <a:endParaRPr lang="en-US" sz="3600" dirty="0"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10725" y="6296239"/>
            <a:ext cx="445477" cy="328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113477" y="6296239"/>
            <a:ext cx="1078523" cy="561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101754" y="5709138"/>
            <a:ext cx="1090246" cy="1148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4075" y="3052689"/>
            <a:ext cx="378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Committed Organisms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075" y="3629465"/>
            <a:ext cx="3277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Caterpillars*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Smaller bugs (worms etc.)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7785" y="3052689"/>
            <a:ext cx="422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Un-Committed Organisms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7785" y="3629465"/>
            <a:ext cx="3277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Lizards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Birds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Flies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591" y="6488668"/>
            <a:ext cx="1186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*When the caterpillars become butterflies they leave, but if they are no longer caterpillars, the caterpillars never left, right?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4075" y="0"/>
            <a:ext cx="9701561" cy="13492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914400" cy="1349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216168" y="0"/>
            <a:ext cx="1975832" cy="1349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1762" y="212984"/>
            <a:ext cx="91070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Cooper Black" panose="0208090404030B020404" pitchFamily="18" charset="0"/>
              </a:rPr>
              <a:t>Organisms - Commitment</a:t>
            </a:r>
            <a:endParaRPr lang="en-US" sz="5400" dirty="0">
              <a:solidFill>
                <a:schemeClr val="accent3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0591" y="1562282"/>
            <a:ext cx="117459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unga" panose="020B0502040204020203" pitchFamily="34" charset="0"/>
                <a:cs typeface="Tunga" panose="020B0502040204020203" pitchFamily="34" charset="0"/>
              </a:rPr>
              <a:t>The bugs which stay have no reason to leave. Everything they need in one place (food, </a:t>
            </a:r>
            <a:r>
              <a:rPr lang="en-US" sz="3600" dirty="0">
                <a:latin typeface="Tunga" panose="020B0502040204020203" pitchFamily="34" charset="0"/>
                <a:cs typeface="Tunga" panose="020B0502040204020203" pitchFamily="34" charset="0"/>
              </a:rPr>
              <a:t>s</a:t>
            </a:r>
            <a:r>
              <a:rPr lang="en-US" sz="3600" dirty="0" smtClean="0">
                <a:latin typeface="Tunga" panose="020B0502040204020203" pitchFamily="34" charset="0"/>
                <a:cs typeface="Tunga" panose="020B0502040204020203" pitchFamily="34" charset="0"/>
              </a:rPr>
              <a:t>helter). They are in close proximity to plants (food) and there are rocks which they live under.</a:t>
            </a:r>
          </a:p>
          <a:p>
            <a:endParaRPr lang="en-US" sz="3600" dirty="0">
              <a:latin typeface="Tunga" panose="020B0502040204020203" pitchFamily="34" charset="0"/>
              <a:cs typeface="Tunga" panose="020B0502040204020203" pitchFamily="34" charset="0"/>
            </a:endParaRPr>
          </a:p>
          <a:p>
            <a:r>
              <a:rPr lang="en-US" sz="3600" dirty="0" smtClean="0">
                <a:latin typeface="Tunga" panose="020B0502040204020203" pitchFamily="34" charset="0"/>
                <a:cs typeface="Tunga" panose="020B0502040204020203" pitchFamily="34" charset="0"/>
              </a:rPr>
              <a:t>The organisms that come in and out probably come at certain times to take advantage of the flowers or fruits </a:t>
            </a:r>
            <a:r>
              <a:rPr lang="en-US" sz="3600" smtClean="0">
                <a:latin typeface="Tunga" panose="020B0502040204020203" pitchFamily="34" charset="0"/>
                <a:cs typeface="Tunga" panose="020B0502040204020203" pitchFamily="34" charset="0"/>
              </a:rPr>
              <a:t>in bloom. </a:t>
            </a:r>
            <a:endParaRPr lang="en-US" sz="3600" dirty="0" smtClean="0">
              <a:latin typeface="Tunga" panose="020B0502040204020203" pitchFamily="34" charset="0"/>
              <a:cs typeface="Tunga" panose="020B0502040204020203" pitchFamily="34" charset="0"/>
            </a:endParaRPr>
          </a:p>
          <a:p>
            <a:r>
              <a:rPr lang="en-US" sz="3600" dirty="0" smtClean="0">
                <a:latin typeface="Tunga" panose="020B0502040204020203" pitchFamily="34" charset="0"/>
                <a:cs typeface="Tunga" panose="020B0502040204020203" pitchFamily="34" charset="0"/>
              </a:rPr>
              <a:t>For example, hummingbirds are only spotted in the morning because that’s when the flower (slide 6) blooms.</a:t>
            </a:r>
          </a:p>
          <a:p>
            <a:endParaRPr lang="en-US" sz="3600" dirty="0" smtClean="0">
              <a:latin typeface="Tunga" panose="020B0502040204020203" pitchFamily="34" charset="0"/>
              <a:cs typeface="Tunga" panose="020B0502040204020203" pitchFamily="34" charset="0"/>
            </a:endParaRPr>
          </a:p>
          <a:p>
            <a:endParaRPr lang="en-US" sz="3600" dirty="0"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10725" y="6296239"/>
            <a:ext cx="445477" cy="328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113477" y="6296239"/>
            <a:ext cx="1078523" cy="561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101754" y="5709138"/>
            <a:ext cx="1090246" cy="1148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77561" y="591014"/>
            <a:ext cx="4014439" cy="62669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2887" y="0"/>
            <a:ext cx="9701561" cy="13492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" y="0"/>
            <a:ext cx="914400" cy="1349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81785" y="0"/>
            <a:ext cx="3010215" cy="1349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33967" y="212984"/>
            <a:ext cx="47739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Cooper Black" panose="0208090404030B020404" pitchFamily="18" charset="0"/>
              </a:rPr>
              <a:t>My Backyard</a:t>
            </a:r>
            <a:endParaRPr lang="en-US" sz="5400" dirty="0">
              <a:solidFill>
                <a:schemeClr val="accent3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pic>
        <p:nvPicPr>
          <p:cNvPr id="12" name="Picture 11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41301" r="19964" b="6667"/>
          <a:stretch/>
        </p:blipFill>
        <p:spPr>
          <a:xfrm>
            <a:off x="8355980" y="1507660"/>
            <a:ext cx="3657600" cy="2118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112" y="3724508"/>
            <a:ext cx="1767468" cy="13201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980" y="3724507"/>
            <a:ext cx="1767467" cy="132014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980" y="5142954"/>
            <a:ext cx="3657600" cy="15923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6840" y="1841491"/>
            <a:ext cx="7415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unga" panose="020B0502040204020203" pitchFamily="34" charset="0"/>
                <a:cs typeface="Tunga" panose="020B0502040204020203" pitchFamily="34" charset="0"/>
              </a:rPr>
              <a:t>My Backyard is one mostly filled with young trees and herbs and a few insects. Small organisms such as birds and lizards are also sometimes spotted passing through.</a:t>
            </a:r>
          </a:p>
          <a:p>
            <a:endParaRPr lang="en-US" sz="3600" dirty="0">
              <a:latin typeface="Tunga" panose="020B0502040204020203" pitchFamily="34" charset="0"/>
              <a:cs typeface="Tunga" panose="020B0502040204020203" pitchFamily="34" charset="0"/>
            </a:endParaRPr>
          </a:p>
          <a:p>
            <a:r>
              <a:rPr lang="en-US" sz="3600" dirty="0" smtClean="0">
                <a:latin typeface="Tunga" panose="020B0502040204020203" pitchFamily="34" charset="0"/>
                <a:cs typeface="Tunga" panose="020B0502040204020203" pitchFamily="34" charset="0"/>
              </a:rPr>
              <a:t>Overall, the backyard is mostly human used for gardening and there is little activity from other organisms.</a:t>
            </a:r>
            <a:endParaRPr lang="en-US" sz="3600" dirty="0"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2887" y="0"/>
            <a:ext cx="9701561" cy="13492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914400" cy="1349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81785" y="0"/>
            <a:ext cx="3010215" cy="1349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3967" y="212984"/>
            <a:ext cx="67025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Cooper Black" panose="0208090404030B020404" pitchFamily="18" charset="0"/>
              </a:rPr>
              <a:t>Organisms - Plants</a:t>
            </a:r>
            <a:endParaRPr lang="en-US" sz="5400" dirty="0">
              <a:solidFill>
                <a:schemeClr val="accent3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20937" y="1838762"/>
            <a:ext cx="57614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unga" panose="020B0502040204020203" pitchFamily="34" charset="0"/>
                <a:cs typeface="Tunga" panose="020B0502040204020203" pitchFamily="34" charset="0"/>
              </a:rPr>
              <a:t>My Backyard is full of plants and small trees. It has: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unga" panose="020B0502040204020203" pitchFamily="34" charset="0"/>
                <a:cs typeface="Tunga" panose="020B0502040204020203" pitchFamily="34" charset="0"/>
              </a:rPr>
              <a:t>A lime tree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unga" panose="020B0502040204020203" pitchFamily="34" charset="0"/>
                <a:cs typeface="Tunga" panose="020B0502040204020203" pitchFamily="34" charset="0"/>
              </a:rPr>
              <a:t>An </a:t>
            </a:r>
            <a:r>
              <a:rPr lang="en-US" sz="3600" dirty="0" err="1" smtClean="0">
                <a:latin typeface="Tunga" panose="020B0502040204020203" pitchFamily="34" charset="0"/>
                <a:cs typeface="Tunga" panose="020B0502040204020203" pitchFamily="34" charset="0"/>
              </a:rPr>
              <a:t>Avacado</a:t>
            </a:r>
            <a:r>
              <a:rPr lang="en-US" sz="3600" dirty="0" smtClean="0">
                <a:latin typeface="Tunga" panose="020B0502040204020203" pitchFamily="34" charset="0"/>
                <a:cs typeface="Tunga" panose="020B0502040204020203" pitchFamily="34" charset="0"/>
              </a:rPr>
              <a:t> Tree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unga" panose="020B0502040204020203" pitchFamily="34" charset="0"/>
                <a:cs typeface="Tunga" panose="020B0502040204020203" pitchFamily="34" charset="0"/>
              </a:rPr>
              <a:t>A Cherry Tree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unga" panose="020B0502040204020203" pitchFamily="34" charset="0"/>
                <a:cs typeface="Tunga" panose="020B0502040204020203" pitchFamily="34" charset="0"/>
              </a:rPr>
              <a:t>Chive roots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unga" panose="020B0502040204020203" pitchFamily="34" charset="0"/>
                <a:cs typeface="Tunga" panose="020B0502040204020203" pitchFamily="34" charset="0"/>
              </a:rPr>
              <a:t>Parsley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unga" panose="020B0502040204020203" pitchFamily="34" charset="0"/>
                <a:cs typeface="Tunga" panose="020B0502040204020203" pitchFamily="34" charset="0"/>
              </a:rPr>
              <a:t>Frangipani</a:t>
            </a:r>
          </a:p>
          <a:p>
            <a:endParaRPr lang="en-US" sz="3600" dirty="0"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1" y="5086383"/>
            <a:ext cx="1889282" cy="1411131"/>
          </a:xfrm>
          <a:prstGeom prst="rect">
            <a:avLst/>
          </a:prstGeom>
          <a:ln w="76200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08" y="5086380"/>
            <a:ext cx="1889285" cy="1411133"/>
          </a:xfrm>
          <a:prstGeom prst="rect">
            <a:avLst/>
          </a:prstGeom>
          <a:ln w="76200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72696"/>
            <a:ext cx="2564154" cy="1915202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80"/>
          <a:stretch/>
        </p:blipFill>
        <p:spPr>
          <a:xfrm rot="5400000">
            <a:off x="225718" y="3426963"/>
            <a:ext cx="1573717" cy="1720355"/>
          </a:xfrm>
          <a:prstGeom prst="rect">
            <a:avLst/>
          </a:prstGeom>
          <a:ln w="76200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754" y="3500281"/>
            <a:ext cx="2106960" cy="1573717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46"/>
          <a:stretch/>
        </p:blipFill>
        <p:spPr>
          <a:xfrm>
            <a:off x="2716553" y="1572696"/>
            <a:ext cx="1258940" cy="191520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755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0" t="37686" r="44634" b="41293"/>
          <a:stretch/>
        </p:blipFill>
        <p:spPr>
          <a:xfrm>
            <a:off x="256479" y="1562281"/>
            <a:ext cx="1828800" cy="137160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02887" y="0"/>
            <a:ext cx="9701561" cy="13492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914400" cy="1349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81785" y="0"/>
            <a:ext cx="3010215" cy="1349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3967" y="212984"/>
            <a:ext cx="69301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Cooper Black" panose="0208090404030B020404" pitchFamily="18" charset="0"/>
              </a:rPr>
              <a:t>Organisms - Insects</a:t>
            </a:r>
            <a:endParaRPr lang="en-US" sz="5400" dirty="0">
              <a:solidFill>
                <a:schemeClr val="accent3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pic>
        <p:nvPicPr>
          <p:cNvPr id="12" name="Picture 1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2" t="33628" r="32642" b="37652"/>
          <a:stretch/>
        </p:blipFill>
        <p:spPr>
          <a:xfrm>
            <a:off x="914401" y="3415121"/>
            <a:ext cx="1828800" cy="137160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9" y="5267961"/>
            <a:ext cx="1828800" cy="137160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17" name="Oval 16"/>
          <p:cNvSpPr/>
          <p:nvPr/>
        </p:nvSpPr>
        <p:spPr>
          <a:xfrm>
            <a:off x="27879" y="3872321"/>
            <a:ext cx="457200" cy="45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56479" y="2933881"/>
            <a:ext cx="356838" cy="116704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1"/>
          </p:cNvCxnSpPr>
          <p:nvPr/>
        </p:nvCxnSpPr>
        <p:spPr>
          <a:xfrm flipH="1">
            <a:off x="356839" y="4100921"/>
            <a:ext cx="55756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172523" y="3872321"/>
            <a:ext cx="457200" cy="45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12" idx="3"/>
            <a:endCxn id="23" idx="2"/>
          </p:cNvCxnSpPr>
          <p:nvPr/>
        </p:nvCxnSpPr>
        <p:spPr>
          <a:xfrm>
            <a:off x="2743201" y="4100921"/>
            <a:ext cx="42932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098290" y="4020570"/>
            <a:ext cx="1423638" cy="202530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263963" y="3963761"/>
            <a:ext cx="274320" cy="27432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2814" y="3963760"/>
            <a:ext cx="274320" cy="27432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166839" y="1838762"/>
            <a:ext cx="7415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unga" panose="020B0502040204020203" pitchFamily="34" charset="0"/>
                <a:cs typeface="Tunga" panose="020B0502040204020203" pitchFamily="34" charset="0"/>
              </a:rPr>
              <a:t>There are many small insects which live in my Backyard and feed off of the plants and grass there. Some of these insects include flies, ants, centipedes (small) and worms.</a:t>
            </a:r>
            <a:endParaRPr lang="en-US" sz="3600" dirty="0"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2887" y="0"/>
            <a:ext cx="9701561" cy="13492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914400" cy="1349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81785" y="0"/>
            <a:ext cx="3010215" cy="1349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3967" y="212984"/>
            <a:ext cx="58337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Cooper Black" panose="0208090404030B020404" pitchFamily="18" charset="0"/>
              </a:rPr>
              <a:t>Organisms - Bug</a:t>
            </a:r>
            <a:endParaRPr lang="en-US" sz="5400" dirty="0">
              <a:solidFill>
                <a:schemeClr val="accent3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6523" y="1562282"/>
            <a:ext cx="11745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unga" panose="020B0502040204020203" pitchFamily="34" charset="0"/>
                <a:cs typeface="Tunga" panose="020B0502040204020203" pitchFamily="34" charset="0"/>
              </a:rPr>
              <a:t>There was also evidence and sightings of caterpillars in the yard.</a:t>
            </a:r>
          </a:p>
          <a:p>
            <a:endParaRPr lang="en-US" sz="3600" dirty="0"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" y="2975595"/>
            <a:ext cx="3408660" cy="25459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17" y="2975595"/>
            <a:ext cx="3408660" cy="2545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857" y="2975595"/>
            <a:ext cx="3408659" cy="2545974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634116" y="3682427"/>
            <a:ext cx="550838" cy="113231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933156" y="3682427"/>
            <a:ext cx="550838" cy="113231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3385" y="3682427"/>
            <a:ext cx="1559169" cy="1405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482969" y="5087815"/>
            <a:ext cx="123093" cy="706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7056" y="5794647"/>
            <a:ext cx="239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Something has been eating at my leaves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510960" y="3997226"/>
            <a:ext cx="1096373" cy="10905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943600" y="5087815"/>
            <a:ext cx="209196" cy="8088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74627" y="5896869"/>
            <a:ext cx="235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And pooping all over my floor!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78954" y="5794647"/>
            <a:ext cx="202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CATERPILLARS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2887" y="0"/>
            <a:ext cx="9701561" cy="13492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914400" cy="1349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81785" y="0"/>
            <a:ext cx="3010215" cy="1349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3967" y="212984"/>
            <a:ext cx="73950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Cooper Black" panose="0208090404030B020404" pitchFamily="18" charset="0"/>
              </a:rPr>
              <a:t>Organisms - Animals</a:t>
            </a:r>
            <a:endParaRPr lang="en-US" sz="5400" dirty="0">
              <a:solidFill>
                <a:schemeClr val="accent3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6523" y="1562282"/>
            <a:ext cx="11745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unga" panose="020B0502040204020203" pitchFamily="34" charset="0"/>
                <a:cs typeface="Tunga" panose="020B0502040204020203" pitchFamily="34" charset="0"/>
              </a:rPr>
              <a:t>If you listened, you could hear the tweeting of birds flying around the yard and there were hummingbirds sighted by one of the flowers. Lizards were also seen around.</a:t>
            </a:r>
          </a:p>
          <a:p>
            <a:endParaRPr lang="en-US" sz="3600" dirty="0"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  <p:pic>
        <p:nvPicPr>
          <p:cNvPr id="1026" name="Picture 2" descr="http://www.dianagabriel.com/blog/wp-content/uploads/2012/01/listen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7" y="3909607"/>
            <a:ext cx="2913861" cy="238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08" y="2748157"/>
            <a:ext cx="5188526" cy="3875381"/>
          </a:xfrm>
          <a:prstGeom prst="rect">
            <a:avLst/>
          </a:prstGeom>
        </p:spPr>
      </p:pic>
      <p:pic>
        <p:nvPicPr>
          <p:cNvPr id="1028" name="Picture 4" descr="http://www.strathcom.ca/blog/wp-content/uploads/2013/10/hummingbird-animated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37" y="4169022"/>
            <a:ext cx="3579504" cy="245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210725" y="6296239"/>
            <a:ext cx="445477" cy="328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113477" y="6296239"/>
            <a:ext cx="1078523" cy="561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101754" y="5709138"/>
            <a:ext cx="1090246" cy="1148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2887" y="0"/>
            <a:ext cx="9701561" cy="13492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914400" cy="1349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81785" y="0"/>
            <a:ext cx="3010215" cy="1349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3967" y="212984"/>
            <a:ext cx="62469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Cooper Black" panose="0208090404030B020404" pitchFamily="18" charset="0"/>
              </a:rPr>
              <a:t>Human Influence</a:t>
            </a:r>
            <a:endParaRPr lang="en-US" sz="5400" dirty="0">
              <a:solidFill>
                <a:schemeClr val="accent3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6523" y="1562282"/>
            <a:ext cx="117459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unga" panose="020B0502040204020203" pitchFamily="34" charset="0"/>
                <a:cs typeface="Tunga" panose="020B0502040204020203" pitchFamily="34" charset="0"/>
              </a:rPr>
              <a:t>The whole Yard is human designed and the herbs are planted and gathered by humans. There is also a little bit of landscape work done by humans.</a:t>
            </a:r>
            <a:endParaRPr lang="en-US" sz="3600" dirty="0"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10725" y="6296239"/>
            <a:ext cx="445477" cy="328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113477" y="6296239"/>
            <a:ext cx="1078523" cy="561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101754" y="5709138"/>
            <a:ext cx="1090246" cy="1148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56" y="3076401"/>
            <a:ext cx="4750326" cy="354808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935372" y="4079631"/>
            <a:ext cx="1920240" cy="19202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6"/>
          </p:cNvCxnSpPr>
          <p:nvPr/>
        </p:nvCxnSpPr>
        <p:spPr>
          <a:xfrm flipV="1">
            <a:off x="8855612" y="3981157"/>
            <a:ext cx="485336" cy="10585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40948" y="3699803"/>
            <a:ext cx="272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See the bricks here?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HUMANS!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372942" y="1583775"/>
            <a:ext cx="2103120" cy="2103120"/>
            <a:chOff x="1242645" y="691659"/>
            <a:chExt cx="2286000" cy="2286000"/>
          </a:xfrm>
        </p:grpSpPr>
        <p:sp>
          <p:nvSpPr>
            <p:cNvPr id="4" name="Oval 3"/>
            <p:cNvSpPr/>
            <p:nvPr/>
          </p:nvSpPr>
          <p:spPr>
            <a:xfrm>
              <a:off x="1242645" y="691659"/>
              <a:ext cx="2286000" cy="2286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379805" y="828819"/>
              <a:ext cx="2011680" cy="2011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5679081" y="2654098"/>
            <a:ext cx="785447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663821" y="1584945"/>
            <a:ext cx="2103120" cy="2103120"/>
            <a:chOff x="1242645" y="691659"/>
            <a:chExt cx="2286000" cy="2286000"/>
          </a:xfrm>
        </p:grpSpPr>
        <p:sp>
          <p:nvSpPr>
            <p:cNvPr id="11" name="Oval 10"/>
            <p:cNvSpPr/>
            <p:nvPr/>
          </p:nvSpPr>
          <p:spPr>
            <a:xfrm>
              <a:off x="1242645" y="691659"/>
              <a:ext cx="2286000" cy="2286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379805" y="828819"/>
              <a:ext cx="2011680" cy="2011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8949818" y="2635335"/>
            <a:ext cx="785447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9918142" y="1583775"/>
            <a:ext cx="2103120" cy="2103120"/>
            <a:chOff x="1242645" y="691659"/>
            <a:chExt cx="2286000" cy="2286000"/>
          </a:xfrm>
        </p:grpSpPr>
        <p:sp>
          <p:nvSpPr>
            <p:cNvPr id="16" name="Oval 15"/>
            <p:cNvSpPr/>
            <p:nvPr/>
          </p:nvSpPr>
          <p:spPr>
            <a:xfrm>
              <a:off x="1242645" y="691659"/>
              <a:ext cx="2286000" cy="2286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379805" y="828819"/>
              <a:ext cx="2011680" cy="2011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2390547" y="2640012"/>
            <a:ext cx="785447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55169" y="1583775"/>
            <a:ext cx="2103120" cy="2103120"/>
            <a:chOff x="1242645" y="691659"/>
            <a:chExt cx="2286000" cy="2286000"/>
          </a:xfrm>
        </p:grpSpPr>
        <p:sp>
          <p:nvSpPr>
            <p:cNvPr id="20" name="Oval 19"/>
            <p:cNvSpPr/>
            <p:nvPr/>
          </p:nvSpPr>
          <p:spPr>
            <a:xfrm>
              <a:off x="1242645" y="691659"/>
              <a:ext cx="2286000" cy="2286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379805" y="828819"/>
              <a:ext cx="2011680" cy="2011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16029" y="2404502"/>
            <a:ext cx="181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Frangipani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5154" y="2423265"/>
            <a:ext cx="181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Caterpillar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61229" y="2424319"/>
            <a:ext cx="181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Kiskidee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4315" y="2423265"/>
            <a:ext cx="181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Sun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3372942" y="4535644"/>
            <a:ext cx="2103120" cy="2103120"/>
            <a:chOff x="1242645" y="691659"/>
            <a:chExt cx="2286000" cy="2286000"/>
          </a:xfrm>
        </p:grpSpPr>
        <p:sp>
          <p:nvSpPr>
            <p:cNvPr id="48" name="Oval 47"/>
            <p:cNvSpPr/>
            <p:nvPr/>
          </p:nvSpPr>
          <p:spPr>
            <a:xfrm>
              <a:off x="1242645" y="691659"/>
              <a:ext cx="2286000" cy="2286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379805" y="828819"/>
              <a:ext cx="2011680" cy="2011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>
            <a:off x="5679081" y="5605967"/>
            <a:ext cx="785447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6663821" y="4536814"/>
            <a:ext cx="2103120" cy="2103120"/>
            <a:chOff x="1242645" y="691659"/>
            <a:chExt cx="2286000" cy="2286000"/>
          </a:xfrm>
        </p:grpSpPr>
        <p:sp>
          <p:nvSpPr>
            <p:cNvPr id="52" name="Oval 51"/>
            <p:cNvSpPr/>
            <p:nvPr/>
          </p:nvSpPr>
          <p:spPr>
            <a:xfrm>
              <a:off x="1242645" y="691659"/>
              <a:ext cx="2286000" cy="2286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379805" y="828819"/>
              <a:ext cx="2011680" cy="2011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>
            <a:off x="8949818" y="5587204"/>
            <a:ext cx="785447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9918142" y="4535644"/>
            <a:ext cx="2103120" cy="2103120"/>
            <a:chOff x="1242645" y="691659"/>
            <a:chExt cx="2286000" cy="2286000"/>
          </a:xfrm>
        </p:grpSpPr>
        <p:sp>
          <p:nvSpPr>
            <p:cNvPr id="56" name="Oval 55"/>
            <p:cNvSpPr/>
            <p:nvPr/>
          </p:nvSpPr>
          <p:spPr>
            <a:xfrm>
              <a:off x="1242645" y="691659"/>
              <a:ext cx="2286000" cy="2286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379805" y="828819"/>
              <a:ext cx="2011680" cy="2011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Straight Arrow Connector 57"/>
          <p:cNvCxnSpPr/>
          <p:nvPr/>
        </p:nvCxnSpPr>
        <p:spPr>
          <a:xfrm>
            <a:off x="2390547" y="5591881"/>
            <a:ext cx="785447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155169" y="4535644"/>
            <a:ext cx="2103120" cy="2103120"/>
            <a:chOff x="1242645" y="691659"/>
            <a:chExt cx="2286000" cy="2286000"/>
          </a:xfrm>
        </p:grpSpPr>
        <p:sp>
          <p:nvSpPr>
            <p:cNvPr id="60" name="Oval 59"/>
            <p:cNvSpPr/>
            <p:nvPr/>
          </p:nvSpPr>
          <p:spPr>
            <a:xfrm>
              <a:off x="1242645" y="691659"/>
              <a:ext cx="2286000" cy="2286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379805" y="828819"/>
              <a:ext cx="2011680" cy="2011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516029" y="5356371"/>
            <a:ext cx="181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grass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05154" y="5375134"/>
            <a:ext cx="181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worm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061229" y="5376188"/>
            <a:ext cx="181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Kiskidee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4315" y="5375134"/>
            <a:ext cx="181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Sun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424525" y="36176"/>
            <a:ext cx="48236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Food Chains</a:t>
            </a:r>
            <a:endParaRPr lang="en-US" sz="7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3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372942" y="1583775"/>
            <a:ext cx="2103120" cy="2103120"/>
            <a:chOff x="1242645" y="691659"/>
            <a:chExt cx="2286000" cy="2286000"/>
          </a:xfrm>
        </p:grpSpPr>
        <p:sp>
          <p:nvSpPr>
            <p:cNvPr id="4" name="Oval 3"/>
            <p:cNvSpPr/>
            <p:nvPr/>
          </p:nvSpPr>
          <p:spPr>
            <a:xfrm>
              <a:off x="1242645" y="691659"/>
              <a:ext cx="2286000" cy="2286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379805" y="828819"/>
              <a:ext cx="2011680" cy="2011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5679081" y="2654098"/>
            <a:ext cx="785447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663821" y="1584945"/>
            <a:ext cx="2103120" cy="2103120"/>
            <a:chOff x="1242645" y="691659"/>
            <a:chExt cx="2286000" cy="2286000"/>
          </a:xfrm>
        </p:grpSpPr>
        <p:sp>
          <p:nvSpPr>
            <p:cNvPr id="11" name="Oval 10"/>
            <p:cNvSpPr/>
            <p:nvPr/>
          </p:nvSpPr>
          <p:spPr>
            <a:xfrm>
              <a:off x="1242645" y="691659"/>
              <a:ext cx="2286000" cy="2286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379805" y="828819"/>
              <a:ext cx="2011680" cy="2011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8949818" y="2635335"/>
            <a:ext cx="785447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9918142" y="1583775"/>
            <a:ext cx="2103120" cy="2103120"/>
            <a:chOff x="1242645" y="691659"/>
            <a:chExt cx="2286000" cy="2286000"/>
          </a:xfrm>
        </p:grpSpPr>
        <p:sp>
          <p:nvSpPr>
            <p:cNvPr id="16" name="Oval 15"/>
            <p:cNvSpPr/>
            <p:nvPr/>
          </p:nvSpPr>
          <p:spPr>
            <a:xfrm>
              <a:off x="1242645" y="691659"/>
              <a:ext cx="2286000" cy="2286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379805" y="828819"/>
              <a:ext cx="2011680" cy="2011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2390547" y="2640012"/>
            <a:ext cx="785447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55169" y="1583775"/>
            <a:ext cx="2103120" cy="2103120"/>
            <a:chOff x="1242645" y="691659"/>
            <a:chExt cx="2286000" cy="2286000"/>
          </a:xfrm>
        </p:grpSpPr>
        <p:sp>
          <p:nvSpPr>
            <p:cNvPr id="20" name="Oval 19"/>
            <p:cNvSpPr/>
            <p:nvPr/>
          </p:nvSpPr>
          <p:spPr>
            <a:xfrm>
              <a:off x="1242645" y="691659"/>
              <a:ext cx="2286000" cy="2286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379805" y="828819"/>
              <a:ext cx="2011680" cy="2011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16029" y="2404502"/>
            <a:ext cx="181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rass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5154" y="2423265"/>
            <a:ext cx="181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Ant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61229" y="2424319"/>
            <a:ext cx="181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Lizard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4315" y="2423265"/>
            <a:ext cx="181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Sun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3372942" y="4535644"/>
            <a:ext cx="2103120" cy="2103120"/>
            <a:chOff x="1242645" y="691659"/>
            <a:chExt cx="2286000" cy="2286000"/>
          </a:xfrm>
        </p:grpSpPr>
        <p:sp>
          <p:nvSpPr>
            <p:cNvPr id="48" name="Oval 47"/>
            <p:cNvSpPr/>
            <p:nvPr/>
          </p:nvSpPr>
          <p:spPr>
            <a:xfrm>
              <a:off x="1242645" y="691659"/>
              <a:ext cx="2286000" cy="2286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379805" y="828819"/>
              <a:ext cx="2011680" cy="2011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>
            <a:off x="5679081" y="5605967"/>
            <a:ext cx="785447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6663821" y="4536814"/>
            <a:ext cx="2103120" cy="2103120"/>
            <a:chOff x="1242645" y="691659"/>
            <a:chExt cx="2286000" cy="2286000"/>
          </a:xfrm>
        </p:grpSpPr>
        <p:sp>
          <p:nvSpPr>
            <p:cNvPr id="52" name="Oval 51"/>
            <p:cNvSpPr/>
            <p:nvPr/>
          </p:nvSpPr>
          <p:spPr>
            <a:xfrm>
              <a:off x="1242645" y="691659"/>
              <a:ext cx="2286000" cy="2286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379805" y="828819"/>
              <a:ext cx="2011680" cy="2011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>
            <a:off x="8949818" y="5587204"/>
            <a:ext cx="785447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9918142" y="4535644"/>
            <a:ext cx="2103120" cy="2103120"/>
            <a:chOff x="1242645" y="691659"/>
            <a:chExt cx="2286000" cy="2286000"/>
          </a:xfrm>
        </p:grpSpPr>
        <p:sp>
          <p:nvSpPr>
            <p:cNvPr id="56" name="Oval 55"/>
            <p:cNvSpPr/>
            <p:nvPr/>
          </p:nvSpPr>
          <p:spPr>
            <a:xfrm>
              <a:off x="1242645" y="691659"/>
              <a:ext cx="2286000" cy="2286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379805" y="828819"/>
              <a:ext cx="2011680" cy="2011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Straight Arrow Connector 57"/>
          <p:cNvCxnSpPr/>
          <p:nvPr/>
        </p:nvCxnSpPr>
        <p:spPr>
          <a:xfrm>
            <a:off x="2390547" y="5591881"/>
            <a:ext cx="785447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155169" y="4535644"/>
            <a:ext cx="2103120" cy="2103120"/>
            <a:chOff x="1242645" y="691659"/>
            <a:chExt cx="2286000" cy="2286000"/>
          </a:xfrm>
        </p:grpSpPr>
        <p:sp>
          <p:nvSpPr>
            <p:cNvPr id="60" name="Oval 59"/>
            <p:cNvSpPr/>
            <p:nvPr/>
          </p:nvSpPr>
          <p:spPr>
            <a:xfrm>
              <a:off x="1242645" y="691659"/>
              <a:ext cx="2286000" cy="2286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379805" y="828819"/>
              <a:ext cx="2011680" cy="2011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516029" y="5356371"/>
            <a:ext cx="181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Lime Tree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05154" y="5375134"/>
            <a:ext cx="181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Flies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061229" y="5376188"/>
            <a:ext cx="181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Lizard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4315" y="5375134"/>
            <a:ext cx="181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Sun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424525" y="36176"/>
            <a:ext cx="48236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Food Chains</a:t>
            </a:r>
            <a:endParaRPr lang="en-US" sz="7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5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420</Words>
  <Application>Microsoft Office PowerPoint</Application>
  <PresentationFormat>Widescreen</PresentationFormat>
  <Paragraphs>76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Comic Sans MS</vt:lpstr>
      <vt:lpstr>Consolas</vt:lpstr>
      <vt:lpstr>Cooper Black</vt:lpstr>
      <vt:lpstr>Tunga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Markus</dc:creator>
  <cp:lastModifiedBy>Brandon Markus</cp:lastModifiedBy>
  <cp:revision>25</cp:revision>
  <dcterms:created xsi:type="dcterms:W3CDTF">2014-01-28T23:40:20Z</dcterms:created>
  <dcterms:modified xsi:type="dcterms:W3CDTF">2014-01-29T03:19:38Z</dcterms:modified>
</cp:coreProperties>
</file>